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369" r:id="rId7"/>
    <p:sldId id="358" r:id="rId8"/>
    <p:sldId id="359" r:id="rId9"/>
    <p:sldId id="360" r:id="rId10"/>
    <p:sldId id="370" r:id="rId11"/>
    <p:sldId id="371" r:id="rId12"/>
    <p:sldId id="361" r:id="rId13"/>
    <p:sldId id="372" r:id="rId14"/>
    <p:sldId id="373" r:id="rId15"/>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Chesson" initials="AC" lastIdx="4" clrIdx="0">
    <p:extLst>
      <p:ext uri="{19B8F6BF-5375-455C-9EA6-DF929625EA0E}">
        <p15:presenceInfo xmlns:p15="http://schemas.microsoft.com/office/powerpoint/2012/main" userId="S-1-5-21-963825148-1390506183-3125469033-4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0D119"/>
    <a:srgbClr val="026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704"/>
  </p:normalViewPr>
  <p:slideViewPr>
    <p:cSldViewPr snapToGrid="0" snapToObjects="1">
      <p:cViewPr varScale="1">
        <p:scale>
          <a:sx n="35" d="100"/>
          <a:sy n="35" d="100"/>
        </p:scale>
        <p:origin x="96" y="5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9322902"/>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C437BE-B103-4A4A-97D1-B611C34C2877}"/>
              </a:ext>
            </a:extLst>
          </p:cNvPr>
          <p:cNvSpPr/>
          <p:nvPr userDrawn="1"/>
        </p:nvSpPr>
        <p:spPr>
          <a:xfrm>
            <a:off x="0" y="12768348"/>
            <a:ext cx="24384000" cy="943883"/>
          </a:xfrm>
          <a:prstGeom prst="rect">
            <a:avLst/>
          </a:prstGeom>
          <a:solidFill>
            <a:srgbClr val="C0D119"/>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fromWordArt="0" anchor="ctr" anchorCtr="0" forceAA="0" compatLnSpc="1">
            <a:prstTxWarp prst="textNoShape">
              <a:avLst/>
            </a:prstTxWarp>
            <a:no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nnifont" panose="020B0603050302020204" pitchFamily="34" charset="0"/>
                <a:ea typeface="+mn-ea"/>
                <a:cs typeface="+mn-cs"/>
                <a:sym typeface="Helvetica Light"/>
              </a:rPr>
              <a:t>																																			</a:t>
            </a:r>
            <a:r>
              <a:rPr kumimoji="0" lang="en-GB" sz="3200" b="0" i="0" u="none" strike="noStrike" cap="none" spc="0" normalizeH="0" baseline="0" dirty="0" smtClean="0">
                <a:ln>
                  <a:noFill/>
                </a:ln>
                <a:solidFill>
                  <a:schemeClr val="bg1"/>
                </a:solidFill>
                <a:effectLst/>
                <a:uFillTx/>
                <a:latin typeface="Annifont" panose="020B0603050302020204" pitchFamily="34" charset="0"/>
                <a:ea typeface="+mn-ea"/>
                <a:cs typeface="+mn-cs"/>
                <a:sym typeface="Helvetica Light"/>
              </a:rPr>
              <a:t>        Page  </a:t>
            </a:r>
            <a:fld id="{7E40B53C-4D59-41A6-82A0-3CC300653061}" type="slidenum">
              <a:rPr kumimoji="0" lang="en-GB" sz="3200" b="0" i="0" u="none" strike="noStrike" cap="none" spc="0" normalizeH="0" baseline="0" smtClean="0">
                <a:ln>
                  <a:noFill/>
                </a:ln>
                <a:solidFill>
                  <a:schemeClr val="bg1"/>
                </a:solidFill>
                <a:effectLst/>
                <a:uFillTx/>
                <a:latin typeface="Annifont" panose="020B0603050302020204" pitchFamily="34" charset="0"/>
                <a:ea typeface="+mn-ea"/>
                <a:cs typeface="+mn-cs"/>
                <a:sym typeface="Helvetica Light"/>
              </a:rPr>
              <a:t>‹#›</a:t>
            </a:fld>
            <a:r>
              <a:rPr kumimoji="0" lang="en-GB" sz="3200" b="0" i="0" u="none" strike="noStrike" cap="none" spc="0" normalizeH="0" baseline="0" dirty="0" smtClean="0">
                <a:ln>
                  <a:noFill/>
                </a:ln>
                <a:solidFill>
                  <a:schemeClr val="bg1"/>
                </a:solidFill>
                <a:effectLst/>
                <a:uFillTx/>
                <a:latin typeface="Annifont" panose="020B0603050302020204" pitchFamily="34" charset="0"/>
                <a:ea typeface="+mn-ea"/>
                <a:cs typeface="+mn-cs"/>
                <a:sym typeface="Helvetica Light"/>
              </a:rPr>
              <a:t> </a:t>
            </a:r>
            <a:endParaRPr kumimoji="0" lang="en-GB" sz="3200" b="0" i="0" u="none" strike="noStrike" cap="none" spc="0" normalizeH="0" baseline="0" dirty="0">
              <a:ln>
                <a:noFill/>
              </a:ln>
              <a:solidFill>
                <a:schemeClr val="bg1"/>
              </a:solidFill>
              <a:effectLst/>
              <a:uFillTx/>
              <a:latin typeface="Annifont" panose="020B0603050302020204" pitchFamily="34" charset="0"/>
              <a:ea typeface="+mn-ea"/>
              <a:cs typeface="+mn-cs"/>
              <a:sym typeface="Helvetica Light"/>
            </a:endParaRPr>
          </a:p>
        </p:txBody>
      </p:sp>
      <p:pic>
        <p:nvPicPr>
          <p:cNvPr id="7" name="Picture 6" descr="A close up of a sign&#10;&#10;Description automatically generated">
            <a:extLst>
              <a:ext uri="{FF2B5EF4-FFF2-40B4-BE49-F238E27FC236}">
                <a16:creationId xmlns:a16="http://schemas.microsoft.com/office/drawing/2014/main" id="{71E71B22-0A76-435D-B070-B2541D5FBE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8349" y="257695"/>
            <a:ext cx="3452553" cy="345255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F8B0-B3A0-40D3-A17A-43B8CA9333D0}"/>
              </a:ext>
            </a:extLst>
          </p:cNvPr>
          <p:cNvSpPr>
            <a:spLocks noGrp="1"/>
          </p:cNvSpPr>
          <p:nvPr>
            <p:ph type="title"/>
          </p:nvPr>
        </p:nvSpPr>
        <p:spPr>
          <a:xfrm>
            <a:off x="1676400" y="730250"/>
            <a:ext cx="21031200" cy="265112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8285288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3614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ransition spd="med"/>
  <p:hf hdr="0" dt="0"/>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5A5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D37E7D-3314-415B-AEB8-C19692AEBCD5}"/>
              </a:ext>
            </a:extLst>
          </p:cNvPr>
          <p:cNvSpPr/>
          <p:nvPr/>
        </p:nvSpPr>
        <p:spPr>
          <a:xfrm>
            <a:off x="0" y="0"/>
            <a:ext cx="24384000" cy="13716000"/>
          </a:xfrm>
          <a:prstGeom prst="rect">
            <a:avLst/>
          </a:prstGeom>
          <a:solidFill>
            <a:srgbClr val="C0D119"/>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Shape 8"/>
          <p:cNvSpPr/>
          <p:nvPr/>
        </p:nvSpPr>
        <p:spPr>
          <a:xfrm>
            <a:off x="9188995" y="5989443"/>
            <a:ext cx="6006010" cy="1576680"/>
          </a:xfrm>
          <a:prstGeom prst="rect">
            <a:avLst/>
          </a:prstGeom>
          <a:ln w="3175">
            <a:miter lim="400000"/>
          </a:ln>
          <a:extLst>
            <a:ext uri="{C572A759-6A51-4108-AA02-DFA0A04FC94B}">
              <ma14:wrappingTextBoxFlag xmlns="" xmlns:ma14="http://schemas.microsoft.com/office/mac/drawingml/2011/main" val="1"/>
            </a:ext>
          </a:extLst>
        </p:spPr>
        <p:txBody>
          <a:bodyPr lIns="69979" tIns="69979" rIns="69979" bIns="69979" anchor="ctr"/>
          <a:lstStyle>
            <a:lvl1pPr>
              <a:defRPr sz="5600" b="1" spc="2632">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endParaRPr sz="5600" b="1" spc="2632" dirty="0">
              <a:solidFill>
                <a:srgbClr val="FFFFFF"/>
              </a:solidFill>
            </a:endParaRPr>
          </a:p>
        </p:txBody>
      </p:sp>
      <p:sp>
        <p:nvSpPr>
          <p:cNvPr id="4" name="Rectangle 3">
            <a:extLst>
              <a:ext uri="{FF2B5EF4-FFF2-40B4-BE49-F238E27FC236}">
                <a16:creationId xmlns:a16="http://schemas.microsoft.com/office/drawing/2014/main" id="{65650B03-3608-4E74-9E40-A553377FA7FF}"/>
              </a:ext>
            </a:extLst>
          </p:cNvPr>
          <p:cNvSpPr/>
          <p:nvPr/>
        </p:nvSpPr>
        <p:spPr>
          <a:xfrm>
            <a:off x="0" y="0"/>
            <a:ext cx="12192000" cy="13716000"/>
          </a:xfrm>
          <a:prstGeom prst="rect">
            <a:avLst/>
          </a:prstGeom>
          <a:solidFill>
            <a:srgbClr val="026848"/>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descr="A close up of a sign&#10;&#10;Description automatically generated">
            <a:extLst>
              <a:ext uri="{FF2B5EF4-FFF2-40B4-BE49-F238E27FC236}">
                <a16:creationId xmlns:a16="http://schemas.microsoft.com/office/drawing/2014/main" id="{90BACC83-A239-4997-887A-25A763636D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993" y="1607951"/>
            <a:ext cx="6006010" cy="6006010"/>
          </a:xfrm>
          <a:prstGeom prst="rect">
            <a:avLst/>
          </a:prstGeom>
        </p:spPr>
      </p:pic>
      <p:sp>
        <p:nvSpPr>
          <p:cNvPr id="7" name="TextBox 6">
            <a:extLst>
              <a:ext uri="{FF2B5EF4-FFF2-40B4-BE49-F238E27FC236}">
                <a16:creationId xmlns:a16="http://schemas.microsoft.com/office/drawing/2014/main" id="{207996B5-177A-43C9-9260-ECB83F35A798}"/>
              </a:ext>
            </a:extLst>
          </p:cNvPr>
          <p:cNvSpPr txBox="1"/>
          <p:nvPr/>
        </p:nvSpPr>
        <p:spPr>
          <a:xfrm>
            <a:off x="1912326" y="8571145"/>
            <a:ext cx="20559348" cy="161865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96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Natural Timber Production</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3">
            <a:extLst>
              <a:ext uri="{FF2B5EF4-FFF2-40B4-BE49-F238E27FC236}">
                <a16:creationId xmlns:a16="http://schemas.microsoft.com/office/drawing/2014/main" id="{A39D4E39-7697-4326-9026-D812E4EB8FFF}"/>
              </a:ext>
            </a:extLst>
          </p:cNvPr>
          <p:cNvGraphicFramePr>
            <a:graphicFrameLocks noGrp="1"/>
          </p:cNvGraphicFramePr>
          <p:nvPr>
            <p:extLst>
              <p:ext uri="{D42A27DB-BD31-4B8C-83A1-F6EECF244321}">
                <p14:modId xmlns:p14="http://schemas.microsoft.com/office/powerpoint/2010/main" val="2405112538"/>
              </p:ext>
            </p:extLst>
          </p:nvPr>
        </p:nvGraphicFramePr>
        <p:xfrm>
          <a:off x="384908" y="7774694"/>
          <a:ext cx="22967462" cy="4694366"/>
        </p:xfrm>
        <a:graphic>
          <a:graphicData uri="http://schemas.openxmlformats.org/drawingml/2006/table">
            <a:tbl>
              <a:tblPr firstRow="1" bandRow="1">
                <a:tableStyleId>{5DA37D80-6434-44D0-A028-1B22A696006F}</a:tableStyleId>
              </a:tblPr>
              <a:tblGrid>
                <a:gridCol w="11483731">
                  <a:extLst>
                    <a:ext uri="{9D8B030D-6E8A-4147-A177-3AD203B41FA5}">
                      <a16:colId xmlns:a16="http://schemas.microsoft.com/office/drawing/2014/main" val="1822331964"/>
                    </a:ext>
                  </a:extLst>
                </a:gridCol>
                <a:gridCol w="11483731">
                  <a:extLst>
                    <a:ext uri="{9D8B030D-6E8A-4147-A177-3AD203B41FA5}">
                      <a16:colId xmlns:a16="http://schemas.microsoft.com/office/drawing/2014/main" val="2633455032"/>
                    </a:ext>
                  </a:extLst>
                </a:gridCol>
              </a:tblGrid>
              <a:tr h="762446">
                <a:tc>
                  <a:txBody>
                    <a:bodyPr/>
                    <a:lstStyle/>
                    <a:p>
                      <a:pPr algn="ctr"/>
                      <a:r>
                        <a:rPr lang="en-GB" sz="4400" dirty="0">
                          <a:solidFill>
                            <a:schemeClr val="bg1"/>
                          </a:solidFill>
                        </a:rPr>
                        <a:t>Advantages</a:t>
                      </a:r>
                      <a:endParaRPr lang="en-GB" sz="4400" b="1" dirty="0">
                        <a:solidFill>
                          <a:schemeClr val="bg1"/>
                        </a:solidFill>
                      </a:endParaRPr>
                    </a:p>
                  </a:txBody>
                  <a:tcPr>
                    <a:solidFill>
                      <a:srgbClr val="026848"/>
                    </a:solidFill>
                  </a:tcPr>
                </a:tc>
                <a:tc>
                  <a:txBody>
                    <a:bodyPr/>
                    <a:lstStyle/>
                    <a:p>
                      <a:pPr marL="76835" algn="ctr">
                        <a:lnSpc>
                          <a:spcPct val="100000"/>
                        </a:lnSpc>
                      </a:pPr>
                      <a:r>
                        <a:rPr lang="en-GB" sz="4400" dirty="0">
                          <a:solidFill>
                            <a:schemeClr val="bg1"/>
                          </a:solidFill>
                        </a:rPr>
                        <a:t>Disadvantages</a:t>
                      </a:r>
                      <a:endParaRPr lang="en-GB" sz="4400" b="0" dirty="0">
                        <a:solidFill>
                          <a:schemeClr val="bg1"/>
                        </a:solidFill>
                        <a:latin typeface="Arial"/>
                        <a:cs typeface="Arial"/>
                      </a:endParaRPr>
                    </a:p>
                  </a:txBody>
                  <a:tcPr>
                    <a:solidFill>
                      <a:srgbClr val="026848"/>
                    </a:solidFill>
                  </a:tcPr>
                </a:tc>
                <a:extLst>
                  <a:ext uri="{0D108BD9-81ED-4DB2-BD59-A6C34878D82A}">
                    <a16:rowId xmlns:a16="http://schemas.microsoft.com/office/drawing/2014/main" val="277323329"/>
                  </a:ext>
                </a:extLst>
              </a:tr>
              <a:tr h="925551">
                <a:tc>
                  <a:txBody>
                    <a:bodyPr/>
                    <a:lstStyle/>
                    <a:p>
                      <a:pPr marL="0" indent="0">
                        <a:buFontTx/>
                        <a:buNone/>
                      </a:pPr>
                      <a:endParaRPr lang="en-GB" sz="3600" b="1" dirty="0">
                        <a:solidFill>
                          <a:schemeClr val="tx1">
                            <a:lumMod val="50000"/>
                            <a:lumOff val="50000"/>
                          </a:schemeClr>
                        </a:solidFill>
                        <a:latin typeface="Arial" panose="020B0604020202020204" pitchFamily="34" charset="0"/>
                        <a:cs typeface="Arial" panose="020B0604020202020204" pitchFamily="34" charset="0"/>
                      </a:endParaRPr>
                    </a:p>
                    <a:p>
                      <a:pPr marL="0" indent="0">
                        <a:buFontTx/>
                        <a:buNone/>
                      </a:pPr>
                      <a:r>
                        <a:rPr lang="en-GB" sz="3600" b="0" dirty="0">
                          <a:solidFill>
                            <a:schemeClr val="tx1">
                              <a:lumMod val="50000"/>
                              <a:lumOff val="50000"/>
                            </a:schemeClr>
                          </a:solidFill>
                          <a:latin typeface="Arial" panose="020B0604020202020204" pitchFamily="34" charset="0"/>
                          <a:cs typeface="Arial" panose="020B0604020202020204" pitchFamily="34" charset="0"/>
                        </a:rPr>
                        <a:t>Traditional method</a:t>
                      </a:r>
                    </a:p>
                    <a:p>
                      <a:pPr marL="0" indent="0">
                        <a:buFontTx/>
                        <a:buNone/>
                      </a:pPr>
                      <a:endParaRPr lang="en-GB" sz="3600" b="0" dirty="0">
                        <a:solidFill>
                          <a:schemeClr val="tx1">
                            <a:lumMod val="50000"/>
                            <a:lumOff val="50000"/>
                          </a:schemeClr>
                        </a:solidFill>
                        <a:latin typeface="Arial" panose="020B0604020202020204" pitchFamily="34" charset="0"/>
                        <a:cs typeface="Arial" panose="020B0604020202020204" pitchFamily="34" charset="0"/>
                      </a:endParaRPr>
                    </a:p>
                    <a:p>
                      <a:pPr marL="0" indent="0">
                        <a:buFontTx/>
                        <a:buNone/>
                      </a:pPr>
                      <a:r>
                        <a:rPr lang="en-GB" sz="3600" b="0" dirty="0">
                          <a:solidFill>
                            <a:schemeClr val="tx1">
                              <a:lumMod val="50000"/>
                              <a:lumOff val="50000"/>
                            </a:schemeClr>
                          </a:solidFill>
                          <a:latin typeface="Arial" panose="020B0604020202020204" pitchFamily="34" charset="0"/>
                          <a:cs typeface="Arial" panose="020B0604020202020204" pitchFamily="34" charset="0"/>
                        </a:rPr>
                        <a:t>Cheap to operate</a:t>
                      </a:r>
                    </a:p>
                  </a:txBody>
                  <a:tcPr/>
                </a:tc>
                <a:tc>
                  <a:txBody>
                    <a:bodyPr/>
                    <a:lstStyle/>
                    <a:p>
                      <a:pPr marL="76835" marR="443865" algn="ctr">
                        <a:lnSpc>
                          <a:spcPct val="100000"/>
                        </a:lnSpc>
                      </a:pPr>
                      <a:endParaRPr lang="en-GB" sz="3600" b="0" dirty="0">
                        <a:solidFill>
                          <a:schemeClr val="tx1">
                            <a:lumMod val="50000"/>
                            <a:lumOff val="50000"/>
                          </a:schemeClr>
                        </a:solidFill>
                        <a:latin typeface="Arial"/>
                        <a:cs typeface="Arial"/>
                      </a:endParaRPr>
                    </a:p>
                    <a:p>
                      <a:pPr marL="76835" marR="443865" algn="ctr">
                        <a:lnSpc>
                          <a:spcPct val="100000"/>
                        </a:lnSpc>
                      </a:pPr>
                      <a:r>
                        <a:rPr lang="en-GB" sz="3600" b="0" dirty="0">
                          <a:solidFill>
                            <a:schemeClr val="tx1">
                              <a:lumMod val="50000"/>
                              <a:lumOff val="50000"/>
                            </a:schemeClr>
                          </a:solidFill>
                          <a:latin typeface="Arial"/>
                          <a:cs typeface="Arial"/>
                        </a:rPr>
                        <a:t>Depends on weather conditions</a:t>
                      </a:r>
                    </a:p>
                    <a:p>
                      <a:pPr marL="76835" marR="443865" algn="ctr">
                        <a:lnSpc>
                          <a:spcPct val="100000"/>
                        </a:lnSpc>
                      </a:pPr>
                      <a:endParaRPr lang="en-GB" sz="3600" b="0" dirty="0">
                        <a:solidFill>
                          <a:schemeClr val="tx1">
                            <a:lumMod val="50000"/>
                            <a:lumOff val="50000"/>
                          </a:schemeClr>
                        </a:solidFill>
                        <a:latin typeface="Arial"/>
                        <a:cs typeface="Arial"/>
                      </a:endParaRPr>
                    </a:p>
                    <a:p>
                      <a:pPr marL="76835" marR="443865" algn="ctr">
                        <a:lnSpc>
                          <a:spcPct val="100000"/>
                        </a:lnSpc>
                      </a:pPr>
                      <a:r>
                        <a:rPr lang="en-GB" sz="3600" b="0" dirty="0">
                          <a:solidFill>
                            <a:schemeClr val="tx1">
                              <a:lumMod val="50000"/>
                              <a:lumOff val="50000"/>
                            </a:schemeClr>
                          </a:solidFill>
                          <a:latin typeface="Arial"/>
                          <a:cs typeface="Arial"/>
                        </a:rPr>
                        <a:t>Takes one year to season each</a:t>
                      </a:r>
                    </a:p>
                    <a:p>
                      <a:pPr marL="76835" marR="443865" algn="ctr">
                        <a:lnSpc>
                          <a:spcPct val="100000"/>
                        </a:lnSpc>
                      </a:pPr>
                      <a:endParaRPr lang="en-GB" sz="3600" b="0" dirty="0">
                        <a:solidFill>
                          <a:schemeClr val="tx1">
                            <a:lumMod val="50000"/>
                            <a:lumOff val="50000"/>
                          </a:schemeClr>
                        </a:solidFill>
                        <a:latin typeface="Arial"/>
                        <a:cs typeface="Arial"/>
                      </a:endParaRPr>
                    </a:p>
                    <a:p>
                      <a:pPr marL="76835" marR="443865" algn="ctr">
                        <a:lnSpc>
                          <a:spcPct val="100000"/>
                        </a:lnSpc>
                      </a:pPr>
                      <a:r>
                        <a:rPr lang="en-GB" sz="3600" b="0" dirty="0">
                          <a:solidFill>
                            <a:schemeClr val="tx1">
                              <a:lumMod val="50000"/>
                              <a:lumOff val="50000"/>
                            </a:schemeClr>
                          </a:solidFill>
                          <a:latin typeface="Arial"/>
                          <a:cs typeface="Arial"/>
                        </a:rPr>
                        <a:t>25mm of timber, plus a year</a:t>
                      </a:r>
                    </a:p>
                    <a:p>
                      <a:pPr marL="76835" marR="443865" algn="ctr">
                        <a:lnSpc>
                          <a:spcPct val="100000"/>
                        </a:lnSpc>
                      </a:pPr>
                      <a:endParaRPr lang="en-GB" sz="3600" b="0" dirty="0">
                        <a:solidFill>
                          <a:schemeClr val="tx1">
                            <a:lumMod val="50000"/>
                            <a:lumOff val="50000"/>
                          </a:schemeClr>
                        </a:solidFill>
                        <a:latin typeface="Arial"/>
                        <a:cs typeface="Arial"/>
                      </a:endParaRPr>
                    </a:p>
                  </a:txBody>
                  <a:tcPr/>
                </a:tc>
                <a:extLst>
                  <a:ext uri="{0D108BD9-81ED-4DB2-BD59-A6C34878D82A}">
                    <a16:rowId xmlns:a16="http://schemas.microsoft.com/office/drawing/2014/main" val="3577721828"/>
                  </a:ext>
                </a:extLst>
              </a:tr>
            </a:tbl>
          </a:graphicData>
        </a:graphic>
      </p:graphicFrame>
      <p:sp>
        <p:nvSpPr>
          <p:cNvPr id="10" name="Shape 14">
            <a:extLst>
              <a:ext uri="{FF2B5EF4-FFF2-40B4-BE49-F238E27FC236}">
                <a16:creationId xmlns:a16="http://schemas.microsoft.com/office/drawing/2014/main" id="{5C805B6A-B7F3-46B8-95D8-1CD4E1B11C27}"/>
              </a:ext>
            </a:extLst>
          </p:cNvPr>
          <p:cNvSpPr/>
          <p:nvPr/>
        </p:nvSpPr>
        <p:spPr>
          <a:xfrm>
            <a:off x="819303" y="4815409"/>
            <a:ext cx="7145852" cy="246221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12700" marR="322580" algn="l">
              <a:lnSpc>
                <a:spcPct val="100000"/>
              </a:lnSpc>
            </a:pPr>
            <a:r>
              <a:rPr lang="en-GB" sz="4000" spc="-5" dirty="0" smtClean="0">
                <a:solidFill>
                  <a:schemeClr val="tx1">
                    <a:lumMod val="50000"/>
                    <a:lumOff val="50000"/>
                  </a:schemeClr>
                </a:solidFill>
                <a:latin typeface="Arial"/>
                <a:cs typeface="Arial"/>
              </a:rPr>
              <a:t>Hardwood stacked </a:t>
            </a:r>
            <a:r>
              <a:rPr lang="en-GB" sz="4000" spc="-5" dirty="0">
                <a:solidFill>
                  <a:schemeClr val="tx1">
                    <a:lumMod val="50000"/>
                    <a:lumOff val="50000"/>
                  </a:schemeClr>
                </a:solidFill>
                <a:latin typeface="Arial"/>
                <a:cs typeface="Arial"/>
              </a:rPr>
              <a:t>within an open sided shed and natural air allowed to flow around them</a:t>
            </a:r>
            <a:endParaRPr lang="en-GB" sz="4000" dirty="0">
              <a:solidFill>
                <a:schemeClr val="tx1">
                  <a:lumMod val="50000"/>
                  <a:lumOff val="50000"/>
                </a:schemeClr>
              </a:solidFill>
              <a:latin typeface="Arial"/>
              <a:cs typeface="Arial"/>
            </a:endParaRPr>
          </a:p>
        </p:txBody>
      </p:sp>
      <p:sp>
        <p:nvSpPr>
          <p:cNvPr id="12" name="Shape 14">
            <a:extLst>
              <a:ext uri="{FF2B5EF4-FFF2-40B4-BE49-F238E27FC236}">
                <a16:creationId xmlns:a16="http://schemas.microsoft.com/office/drawing/2014/main" id="{D3407A8B-D4E8-43C6-ABFC-6DAACDDE7385}"/>
              </a:ext>
            </a:extLst>
          </p:cNvPr>
          <p:cNvSpPr/>
          <p:nvPr/>
        </p:nvSpPr>
        <p:spPr>
          <a:xfrm>
            <a:off x="11200424" y="4914665"/>
            <a:ext cx="7145852" cy="1846659"/>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12700" marR="322580" algn="l">
              <a:lnSpc>
                <a:spcPct val="100000"/>
              </a:lnSpc>
            </a:pPr>
            <a:r>
              <a:rPr lang="en-GB" sz="4000" spc="-5" dirty="0">
                <a:solidFill>
                  <a:schemeClr val="tx1">
                    <a:lumMod val="50000"/>
                    <a:lumOff val="50000"/>
                  </a:schemeClr>
                </a:solidFill>
                <a:latin typeface="Arial"/>
                <a:cs typeface="Arial"/>
              </a:rPr>
              <a:t>A sloping roof protects against direct sunlight and rain</a:t>
            </a:r>
            <a:endParaRPr lang="en-GB" sz="4000" dirty="0">
              <a:solidFill>
                <a:schemeClr val="tx1">
                  <a:lumMod val="50000"/>
                  <a:lumOff val="50000"/>
                </a:schemeClr>
              </a:solidFill>
              <a:latin typeface="Arial"/>
              <a:cs typeface="Arial"/>
            </a:endParaRPr>
          </a:p>
        </p:txBody>
      </p:sp>
      <p:sp>
        <p:nvSpPr>
          <p:cNvPr id="13" name="object 15">
            <a:extLst>
              <a:ext uri="{FF2B5EF4-FFF2-40B4-BE49-F238E27FC236}">
                <a16:creationId xmlns:a16="http://schemas.microsoft.com/office/drawing/2014/main" id="{ECBB8609-8447-4906-989E-3C272339800B}"/>
              </a:ext>
            </a:extLst>
          </p:cNvPr>
          <p:cNvSpPr/>
          <p:nvPr/>
        </p:nvSpPr>
        <p:spPr>
          <a:xfrm>
            <a:off x="17654954" y="3971633"/>
            <a:ext cx="5345724" cy="3132552"/>
          </a:xfrm>
          <a:prstGeom prst="rect">
            <a:avLst/>
          </a:prstGeom>
          <a:blipFill>
            <a:blip r:embed="rId2" cstate="print"/>
            <a:stretch>
              <a:fillRect/>
            </a:stretch>
          </a:blipFill>
        </p:spPr>
        <p:txBody>
          <a:bodyPr wrap="square" lIns="0" tIns="0" rIns="0" bIns="0" rtlCol="0">
            <a:noAutofit/>
          </a:bodyPr>
          <a:lstStyle/>
          <a:p>
            <a:endParaRPr/>
          </a:p>
        </p:txBody>
      </p:sp>
      <p:sp>
        <p:nvSpPr>
          <p:cNvPr id="14" name="Shape 1425">
            <a:extLst>
              <a:ext uri="{FF2B5EF4-FFF2-40B4-BE49-F238E27FC236}">
                <a16:creationId xmlns:a16="http://schemas.microsoft.com/office/drawing/2014/main" id="{202D8FC6-509A-4076-9036-D39C790710D5}"/>
              </a:ext>
            </a:extLst>
          </p:cNvPr>
          <p:cNvSpPr/>
          <p:nvPr/>
        </p:nvSpPr>
        <p:spPr>
          <a:xfrm rot="1315881">
            <a:off x="8203505" y="5013564"/>
            <a:ext cx="2130238" cy="1297640"/>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15"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Natural Air Seasoning</a:t>
            </a:r>
          </a:p>
        </p:txBody>
      </p:sp>
      <p:sp>
        <p:nvSpPr>
          <p:cNvPr id="16"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
        <p:nvSpPr>
          <p:cNvPr id="9" name="Shape 14">
            <a:extLst>
              <a:ext uri="{FF2B5EF4-FFF2-40B4-BE49-F238E27FC236}">
                <a16:creationId xmlns:a16="http://schemas.microsoft.com/office/drawing/2014/main" id="{5C805B6A-B7F3-46B8-95D8-1CD4E1B11C27}"/>
              </a:ext>
            </a:extLst>
          </p:cNvPr>
          <p:cNvSpPr/>
          <p:nvPr/>
        </p:nvSpPr>
        <p:spPr>
          <a:xfrm>
            <a:off x="1634732" y="3231833"/>
            <a:ext cx="15390952" cy="61555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12700" marR="322580" algn="l">
              <a:lnSpc>
                <a:spcPct val="100000"/>
              </a:lnSpc>
            </a:pPr>
            <a:r>
              <a:rPr lang="en-GB" sz="4000" b="1" spc="-5" dirty="0">
                <a:solidFill>
                  <a:srgbClr val="C0D119"/>
                </a:solidFill>
                <a:latin typeface="Arial"/>
                <a:cs typeface="Arial"/>
              </a:rPr>
              <a:t>A traditional form of </a:t>
            </a:r>
            <a:r>
              <a:rPr lang="en-GB" sz="4000" b="1" spc="-5" dirty="0" smtClean="0">
                <a:solidFill>
                  <a:srgbClr val="C0D119"/>
                </a:solidFill>
                <a:latin typeface="Arial"/>
                <a:cs typeface="Arial"/>
              </a:rPr>
              <a:t>drying hardwood </a:t>
            </a:r>
            <a:r>
              <a:rPr lang="en-GB" sz="4000" b="1" spc="-5" dirty="0">
                <a:solidFill>
                  <a:srgbClr val="C0D119"/>
                </a:solidFill>
                <a:latin typeface="Arial"/>
                <a:cs typeface="Arial"/>
              </a:rPr>
              <a:t>used for centuries</a:t>
            </a:r>
            <a:r>
              <a:rPr lang="en-GB" sz="4000" b="1" spc="-5" dirty="0" smtClean="0">
                <a:solidFill>
                  <a:srgbClr val="C0D119"/>
                </a:solidFill>
                <a:latin typeface="Arial"/>
                <a:cs typeface="Arial"/>
              </a:rPr>
              <a:t>.</a:t>
            </a:r>
            <a:endParaRPr lang="en-GB" sz="4000" b="1" spc="-5" dirty="0">
              <a:solidFill>
                <a:srgbClr val="C0D119"/>
              </a:solidFill>
              <a:latin typeface="Arial"/>
              <a:cs typeface="Arial"/>
            </a:endParaRPr>
          </a:p>
        </p:txBody>
      </p:sp>
    </p:spTree>
    <p:extLst>
      <p:ext uri="{BB962C8B-B14F-4D97-AF65-F5344CB8AC3E}">
        <p14:creationId xmlns:p14="http://schemas.microsoft.com/office/powerpoint/2010/main" val="2060050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3">
            <a:extLst>
              <a:ext uri="{FF2B5EF4-FFF2-40B4-BE49-F238E27FC236}">
                <a16:creationId xmlns:a16="http://schemas.microsoft.com/office/drawing/2014/main" id="{A39D4E39-7697-4326-9026-D812E4EB8FFF}"/>
              </a:ext>
            </a:extLst>
          </p:cNvPr>
          <p:cNvGraphicFramePr>
            <a:graphicFrameLocks noGrp="1"/>
          </p:cNvGraphicFramePr>
          <p:nvPr>
            <p:extLst>
              <p:ext uri="{D42A27DB-BD31-4B8C-83A1-F6EECF244321}">
                <p14:modId xmlns:p14="http://schemas.microsoft.com/office/powerpoint/2010/main" val="1697079235"/>
              </p:ext>
            </p:extLst>
          </p:nvPr>
        </p:nvGraphicFramePr>
        <p:xfrm>
          <a:off x="16007931" y="8255088"/>
          <a:ext cx="7344439" cy="3172100"/>
        </p:xfrm>
        <a:graphic>
          <a:graphicData uri="http://schemas.openxmlformats.org/drawingml/2006/table">
            <a:tbl>
              <a:tblPr firstRow="1" bandRow="1">
                <a:tableStyleId>{5DA37D80-6434-44D0-A028-1B22A696006F}</a:tableStyleId>
              </a:tblPr>
              <a:tblGrid>
                <a:gridCol w="7344439">
                  <a:extLst>
                    <a:ext uri="{9D8B030D-6E8A-4147-A177-3AD203B41FA5}">
                      <a16:colId xmlns:a16="http://schemas.microsoft.com/office/drawing/2014/main" val="2633455032"/>
                    </a:ext>
                  </a:extLst>
                </a:gridCol>
              </a:tblGrid>
              <a:tr h="886100">
                <a:tc>
                  <a:txBody>
                    <a:bodyPr/>
                    <a:lstStyle/>
                    <a:p>
                      <a:pPr marL="76835" algn="ctr">
                        <a:lnSpc>
                          <a:spcPct val="100000"/>
                        </a:lnSpc>
                      </a:pPr>
                      <a:r>
                        <a:rPr lang="en-GB" sz="4400" dirty="0">
                          <a:solidFill>
                            <a:schemeClr val="bg1"/>
                          </a:solidFill>
                        </a:rPr>
                        <a:t>Advantages</a:t>
                      </a:r>
                      <a:endParaRPr lang="en-GB" sz="4400" b="0" dirty="0">
                        <a:solidFill>
                          <a:schemeClr val="bg1"/>
                        </a:solidFill>
                        <a:latin typeface="Arial"/>
                        <a:cs typeface="Arial"/>
                      </a:endParaRPr>
                    </a:p>
                  </a:txBody>
                  <a:tcPr>
                    <a:solidFill>
                      <a:srgbClr val="026848"/>
                    </a:solidFill>
                  </a:tcPr>
                </a:tc>
                <a:extLst>
                  <a:ext uri="{0D108BD9-81ED-4DB2-BD59-A6C34878D82A}">
                    <a16:rowId xmlns:a16="http://schemas.microsoft.com/office/drawing/2014/main" val="277323329"/>
                  </a:ext>
                </a:extLst>
              </a:tr>
              <a:tr h="925551">
                <a:tc>
                  <a:txBody>
                    <a:bodyPr/>
                    <a:lstStyle/>
                    <a:p>
                      <a:pPr marL="76835" marR="443865" algn="ctr">
                        <a:lnSpc>
                          <a:spcPct val="100000"/>
                        </a:lnSpc>
                      </a:pPr>
                      <a:endParaRPr lang="en-GB" sz="3600" b="0" dirty="0">
                        <a:solidFill>
                          <a:schemeClr val="tx1">
                            <a:lumMod val="50000"/>
                            <a:lumOff val="50000"/>
                          </a:schemeClr>
                        </a:solidFill>
                        <a:latin typeface="Arial"/>
                        <a:cs typeface="Arial"/>
                      </a:endParaRPr>
                    </a:p>
                    <a:p>
                      <a:pPr marL="76835" marR="443865" algn="ctr">
                        <a:lnSpc>
                          <a:spcPct val="100000"/>
                        </a:lnSpc>
                      </a:pPr>
                      <a:r>
                        <a:rPr lang="en-GB" sz="3600" b="0" dirty="0">
                          <a:solidFill>
                            <a:schemeClr val="tx1">
                              <a:lumMod val="50000"/>
                              <a:lumOff val="50000"/>
                            </a:schemeClr>
                          </a:solidFill>
                          <a:latin typeface="Arial"/>
                          <a:cs typeface="Arial"/>
                        </a:rPr>
                        <a:t>Quicker, more controlled reliable method. Quicker process – 2 weeks per 25mm</a:t>
                      </a:r>
                      <a:r>
                        <a:rPr lang="en-GB" sz="3600" b="0">
                          <a:solidFill>
                            <a:schemeClr val="tx1">
                              <a:lumMod val="50000"/>
                              <a:lumOff val="50000"/>
                            </a:schemeClr>
                          </a:solidFill>
                          <a:latin typeface="Arial"/>
                          <a:cs typeface="Arial"/>
                        </a:rPr>
                        <a:t>. </a:t>
                      </a:r>
                      <a:endParaRPr lang="en-GB" sz="3600" b="0" dirty="0">
                        <a:latin typeface="Arial"/>
                        <a:cs typeface="Arial"/>
                      </a:endParaRPr>
                    </a:p>
                  </a:txBody>
                  <a:tcPr/>
                </a:tc>
                <a:extLst>
                  <a:ext uri="{0D108BD9-81ED-4DB2-BD59-A6C34878D82A}">
                    <a16:rowId xmlns:a16="http://schemas.microsoft.com/office/drawing/2014/main" val="3577721828"/>
                  </a:ext>
                </a:extLst>
              </a:tr>
            </a:tbl>
          </a:graphicData>
        </a:graphic>
      </p:graphicFrame>
      <p:sp>
        <p:nvSpPr>
          <p:cNvPr id="15" name="object 15">
            <a:extLst>
              <a:ext uri="{FF2B5EF4-FFF2-40B4-BE49-F238E27FC236}">
                <a16:creationId xmlns:a16="http://schemas.microsoft.com/office/drawing/2014/main" id="{B763BB64-7B79-493B-B985-7AF69A86E3C9}"/>
              </a:ext>
            </a:extLst>
          </p:cNvPr>
          <p:cNvSpPr/>
          <p:nvPr/>
        </p:nvSpPr>
        <p:spPr>
          <a:xfrm>
            <a:off x="12856722" y="2096992"/>
            <a:ext cx="7539478" cy="6005497"/>
          </a:xfrm>
          <a:prstGeom prst="rect">
            <a:avLst/>
          </a:prstGeom>
          <a:blipFill>
            <a:blip r:embed="rId2" cstate="print"/>
            <a:stretch>
              <a:fillRect/>
            </a:stretch>
          </a:blipFill>
        </p:spPr>
        <p:txBody>
          <a:bodyPr wrap="square" lIns="0" tIns="0" rIns="0" bIns="0" rtlCol="0">
            <a:noAutofit/>
          </a:bodyPr>
          <a:lstStyle/>
          <a:p>
            <a:endParaRPr/>
          </a:p>
        </p:txBody>
      </p:sp>
      <p:sp>
        <p:nvSpPr>
          <p:cNvPr id="16" name="Shape 1428">
            <a:extLst>
              <a:ext uri="{FF2B5EF4-FFF2-40B4-BE49-F238E27FC236}">
                <a16:creationId xmlns:a16="http://schemas.microsoft.com/office/drawing/2014/main" id="{50E5AD6D-61B7-4137-9424-D1B170836BF3}"/>
              </a:ext>
            </a:extLst>
          </p:cNvPr>
          <p:cNvSpPr/>
          <p:nvPr/>
        </p:nvSpPr>
        <p:spPr>
          <a:xfrm>
            <a:off x="530457" y="4086535"/>
            <a:ext cx="1098973"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C0D119"/>
          </a:solidFill>
          <a:ln w="3175">
            <a:miter lim="400000"/>
          </a:ln>
        </p:spPr>
        <p:txBody>
          <a:bodyPr lIns="45719" rIns="45719" anchor="ctr"/>
          <a:lstStyle/>
          <a:p>
            <a:pPr lvl="0">
              <a:defRPr sz="3200">
                <a:solidFill>
                  <a:srgbClr val="EAE0BE"/>
                </a:solidFill>
              </a:defRPr>
            </a:pPr>
            <a:endParaRPr/>
          </a:p>
        </p:txBody>
      </p:sp>
      <p:sp>
        <p:nvSpPr>
          <p:cNvPr id="18" name="Shape 1429">
            <a:extLst>
              <a:ext uri="{FF2B5EF4-FFF2-40B4-BE49-F238E27FC236}">
                <a16:creationId xmlns:a16="http://schemas.microsoft.com/office/drawing/2014/main" id="{8A9C09DC-2A05-42C4-A365-A871539120A6}"/>
              </a:ext>
            </a:extLst>
          </p:cNvPr>
          <p:cNvSpPr/>
          <p:nvPr/>
        </p:nvSpPr>
        <p:spPr>
          <a:xfrm>
            <a:off x="530457" y="7565074"/>
            <a:ext cx="1098973" cy="17848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51"/>
                </a:lnTo>
                <a:lnTo>
                  <a:pt x="959" y="20851"/>
                </a:lnTo>
                <a:lnTo>
                  <a:pt x="959" y="709"/>
                </a:lnTo>
                <a:lnTo>
                  <a:pt x="21600" y="709"/>
                </a:lnTo>
                <a:lnTo>
                  <a:pt x="21600" y="0"/>
                </a:lnTo>
                <a:lnTo>
                  <a:pt x="0" y="0"/>
                </a:lnTo>
                <a:lnTo>
                  <a:pt x="0" y="21600"/>
                </a:lnTo>
                <a:close/>
              </a:path>
            </a:pathLst>
          </a:custGeom>
          <a:solidFill>
            <a:srgbClr val="C0D119"/>
          </a:solidFill>
          <a:ln w="3175">
            <a:miter lim="400000"/>
          </a:ln>
        </p:spPr>
        <p:txBody>
          <a:bodyPr lIns="45719" rIns="45719" anchor="ctr"/>
          <a:lstStyle/>
          <a:p>
            <a:pPr lvl="0">
              <a:defRPr sz="3200">
                <a:solidFill>
                  <a:srgbClr val="EAE0BE"/>
                </a:solidFill>
              </a:defRPr>
            </a:pPr>
            <a:endParaRPr/>
          </a:p>
        </p:txBody>
      </p:sp>
      <p:sp>
        <p:nvSpPr>
          <p:cNvPr id="19" name="Shape 1430">
            <a:extLst>
              <a:ext uri="{FF2B5EF4-FFF2-40B4-BE49-F238E27FC236}">
                <a16:creationId xmlns:a16="http://schemas.microsoft.com/office/drawing/2014/main" id="{CCA669D8-526B-45D2-9DD0-9A7655CF6A52}"/>
              </a:ext>
            </a:extLst>
          </p:cNvPr>
          <p:cNvSpPr/>
          <p:nvPr/>
        </p:nvSpPr>
        <p:spPr>
          <a:xfrm>
            <a:off x="1924478" y="3571919"/>
            <a:ext cx="9512021" cy="1092738"/>
          </a:xfrm>
          <a:prstGeom prst="rect">
            <a:avLst/>
          </a:prstGeom>
          <a:solidFill>
            <a:srgbClr val="026848"/>
          </a:solidFill>
          <a:ln w="3175">
            <a:miter lim="400000"/>
          </a:ln>
        </p:spPr>
        <p:txBody>
          <a:bodyPr lIns="45719" rIns="45719" anchor="ctr"/>
          <a:lstStyle/>
          <a:p>
            <a:pPr lvl="0" algn="l">
              <a:defRPr sz="3200">
                <a:solidFill>
                  <a:srgbClr val="FFFFFF"/>
                </a:solidFill>
              </a:defRPr>
            </a:pPr>
            <a:endParaRPr/>
          </a:p>
        </p:txBody>
      </p:sp>
      <p:sp>
        <p:nvSpPr>
          <p:cNvPr id="20" name="Shape 1431">
            <a:extLst>
              <a:ext uri="{FF2B5EF4-FFF2-40B4-BE49-F238E27FC236}">
                <a16:creationId xmlns:a16="http://schemas.microsoft.com/office/drawing/2014/main" id="{F05478A8-FDE5-477B-B609-539B460F1B3B}"/>
              </a:ext>
            </a:extLst>
          </p:cNvPr>
          <p:cNvSpPr/>
          <p:nvPr/>
        </p:nvSpPr>
        <p:spPr>
          <a:xfrm>
            <a:off x="1924478" y="5285133"/>
            <a:ext cx="9512020" cy="1092752"/>
          </a:xfrm>
          <a:prstGeom prst="rect">
            <a:avLst/>
          </a:prstGeom>
          <a:solidFill>
            <a:srgbClr val="026848"/>
          </a:solidFill>
          <a:ln w="3175">
            <a:miter lim="400000"/>
          </a:ln>
        </p:spPr>
        <p:txBody>
          <a:bodyPr lIns="45719" rIns="45719" anchor="ctr"/>
          <a:lstStyle/>
          <a:p>
            <a:pPr lvl="0" algn="l">
              <a:defRPr sz="3200">
                <a:solidFill>
                  <a:srgbClr val="FFFFFF"/>
                </a:solidFill>
              </a:defRPr>
            </a:pPr>
            <a:endParaRPr/>
          </a:p>
        </p:txBody>
      </p:sp>
      <p:sp>
        <p:nvSpPr>
          <p:cNvPr id="21" name="Shape 1432">
            <a:extLst>
              <a:ext uri="{FF2B5EF4-FFF2-40B4-BE49-F238E27FC236}">
                <a16:creationId xmlns:a16="http://schemas.microsoft.com/office/drawing/2014/main" id="{B740868F-2CE2-4F62-83E7-85EE2841D9F2}"/>
              </a:ext>
            </a:extLst>
          </p:cNvPr>
          <p:cNvSpPr/>
          <p:nvPr/>
        </p:nvSpPr>
        <p:spPr>
          <a:xfrm>
            <a:off x="1925293" y="7008117"/>
            <a:ext cx="9510736" cy="1094373"/>
          </a:xfrm>
          <a:prstGeom prst="rect">
            <a:avLst/>
          </a:prstGeom>
          <a:solidFill>
            <a:srgbClr val="026848"/>
          </a:solidFill>
          <a:ln w="3175">
            <a:miter lim="400000"/>
          </a:ln>
        </p:spPr>
        <p:txBody>
          <a:bodyPr lIns="45719" rIns="45719" anchor="ctr"/>
          <a:lstStyle/>
          <a:p>
            <a:pPr lvl="0" algn="l">
              <a:defRPr sz="3200">
                <a:solidFill>
                  <a:srgbClr val="FFFFFF"/>
                </a:solidFill>
              </a:defRPr>
            </a:pPr>
            <a:endParaRPr/>
          </a:p>
        </p:txBody>
      </p:sp>
      <p:sp>
        <p:nvSpPr>
          <p:cNvPr id="22" name="Shape 1433">
            <a:extLst>
              <a:ext uri="{FF2B5EF4-FFF2-40B4-BE49-F238E27FC236}">
                <a16:creationId xmlns:a16="http://schemas.microsoft.com/office/drawing/2014/main" id="{22A11E67-B88C-434F-BDD5-D8903F94DF38}"/>
              </a:ext>
            </a:extLst>
          </p:cNvPr>
          <p:cNvSpPr/>
          <p:nvPr/>
        </p:nvSpPr>
        <p:spPr>
          <a:xfrm>
            <a:off x="1924478" y="8734359"/>
            <a:ext cx="9512020" cy="1092738"/>
          </a:xfrm>
          <a:prstGeom prst="rect">
            <a:avLst/>
          </a:prstGeom>
          <a:solidFill>
            <a:srgbClr val="026848"/>
          </a:solidFill>
          <a:ln w="3175">
            <a:miter lim="400000"/>
          </a:ln>
        </p:spPr>
        <p:txBody>
          <a:bodyPr lIns="45719" rIns="45719" anchor="ctr"/>
          <a:lstStyle/>
          <a:p>
            <a:pPr lvl="0" algn="l">
              <a:defRPr sz="3200">
                <a:solidFill>
                  <a:srgbClr val="FFFFFF"/>
                </a:solidFill>
              </a:defRPr>
            </a:pPr>
            <a:endParaRPr/>
          </a:p>
        </p:txBody>
      </p:sp>
      <p:sp>
        <p:nvSpPr>
          <p:cNvPr id="23" name="Shape 1434">
            <a:extLst>
              <a:ext uri="{FF2B5EF4-FFF2-40B4-BE49-F238E27FC236}">
                <a16:creationId xmlns:a16="http://schemas.microsoft.com/office/drawing/2014/main" id="{ABB2BE8E-B92F-4182-A991-8EBD79E94424}"/>
              </a:ext>
            </a:extLst>
          </p:cNvPr>
          <p:cNvSpPr/>
          <p:nvPr/>
        </p:nvSpPr>
        <p:spPr>
          <a:xfrm>
            <a:off x="1924478" y="10457343"/>
            <a:ext cx="9512021" cy="1092738"/>
          </a:xfrm>
          <a:prstGeom prst="rect">
            <a:avLst/>
          </a:prstGeom>
          <a:solidFill>
            <a:srgbClr val="026848"/>
          </a:solidFill>
          <a:ln w="3175">
            <a:miter lim="400000"/>
          </a:ln>
        </p:spPr>
        <p:txBody>
          <a:bodyPr lIns="45719" rIns="45719" anchor="ctr"/>
          <a:lstStyle/>
          <a:p>
            <a:pPr lvl="0" algn="l">
              <a:defRPr sz="3200">
                <a:solidFill>
                  <a:srgbClr val="FFFFFF"/>
                </a:solidFill>
              </a:defRPr>
            </a:pPr>
            <a:endParaRPr/>
          </a:p>
        </p:txBody>
      </p:sp>
      <p:sp>
        <p:nvSpPr>
          <p:cNvPr id="24" name="Shape 1435">
            <a:extLst>
              <a:ext uri="{FF2B5EF4-FFF2-40B4-BE49-F238E27FC236}">
                <a16:creationId xmlns:a16="http://schemas.microsoft.com/office/drawing/2014/main" id="{FE37F3AC-03BE-4B9E-90E8-FA680513D290}"/>
              </a:ext>
            </a:extLst>
          </p:cNvPr>
          <p:cNvSpPr/>
          <p:nvPr/>
        </p:nvSpPr>
        <p:spPr>
          <a:xfrm rot="10800000">
            <a:off x="11597123" y="5780205"/>
            <a:ext cx="1098974" cy="17783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C0D119"/>
          </a:solidFill>
          <a:ln w="3175">
            <a:miter lim="400000"/>
          </a:ln>
        </p:spPr>
        <p:txBody>
          <a:bodyPr lIns="45719" rIns="45719" anchor="ctr"/>
          <a:lstStyle/>
          <a:p>
            <a:pPr lvl="0">
              <a:defRPr sz="3200">
                <a:solidFill>
                  <a:srgbClr val="EAE0BE"/>
                </a:solidFill>
              </a:defRPr>
            </a:pPr>
            <a:endParaRPr/>
          </a:p>
        </p:txBody>
      </p:sp>
      <p:sp>
        <p:nvSpPr>
          <p:cNvPr id="25" name="Shape 1436">
            <a:extLst>
              <a:ext uri="{FF2B5EF4-FFF2-40B4-BE49-F238E27FC236}">
                <a16:creationId xmlns:a16="http://schemas.microsoft.com/office/drawing/2014/main" id="{5C72927C-E2C3-4689-9927-4DF4A0A72D54}"/>
              </a:ext>
            </a:extLst>
          </p:cNvPr>
          <p:cNvSpPr/>
          <p:nvPr/>
        </p:nvSpPr>
        <p:spPr>
          <a:xfrm rot="10800000">
            <a:off x="11524961" y="9225357"/>
            <a:ext cx="1098973"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C0D119"/>
          </a:solidFill>
          <a:ln w="3175">
            <a:miter lim="400000"/>
          </a:ln>
        </p:spPr>
        <p:txBody>
          <a:bodyPr lIns="45719" rIns="45719" anchor="ctr"/>
          <a:lstStyle/>
          <a:p>
            <a:pPr lvl="0">
              <a:defRPr sz="3200">
                <a:solidFill>
                  <a:srgbClr val="EAE0BE"/>
                </a:solidFill>
              </a:defRPr>
            </a:pPr>
            <a:endParaRPr/>
          </a:p>
        </p:txBody>
      </p:sp>
      <p:sp>
        <p:nvSpPr>
          <p:cNvPr id="26" name="Shape 1440">
            <a:extLst>
              <a:ext uri="{FF2B5EF4-FFF2-40B4-BE49-F238E27FC236}">
                <a16:creationId xmlns:a16="http://schemas.microsoft.com/office/drawing/2014/main" id="{945AE142-570B-4C68-9A71-8C543B979978}"/>
              </a:ext>
            </a:extLst>
          </p:cNvPr>
          <p:cNvSpPr/>
          <p:nvPr/>
        </p:nvSpPr>
        <p:spPr>
          <a:xfrm>
            <a:off x="2135008" y="3860651"/>
            <a:ext cx="9180082" cy="515273"/>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lang="en-GB" sz="2700" b="1" dirty="0">
                <a:solidFill>
                  <a:srgbClr val="FFFFFF"/>
                </a:solidFill>
              </a:rPr>
              <a:t>Wood stacked on trolleys and wheeled into kiln</a:t>
            </a:r>
            <a:endParaRPr sz="2700" b="1" dirty="0">
              <a:solidFill>
                <a:srgbClr val="FFFFFF"/>
              </a:solidFill>
            </a:endParaRPr>
          </a:p>
        </p:txBody>
      </p:sp>
      <p:sp>
        <p:nvSpPr>
          <p:cNvPr id="27" name="Shape 1441">
            <a:extLst>
              <a:ext uri="{FF2B5EF4-FFF2-40B4-BE49-F238E27FC236}">
                <a16:creationId xmlns:a16="http://schemas.microsoft.com/office/drawing/2014/main" id="{99D09841-259F-4614-BE14-0E78F1751D21}"/>
              </a:ext>
            </a:extLst>
          </p:cNvPr>
          <p:cNvSpPr/>
          <p:nvPr/>
        </p:nvSpPr>
        <p:spPr>
          <a:xfrm>
            <a:off x="2126051" y="5573872"/>
            <a:ext cx="9180082" cy="515273"/>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lang="en-GB" sz="2700" b="1" dirty="0">
                <a:solidFill>
                  <a:srgbClr val="FFFFFF"/>
                </a:solidFill>
              </a:rPr>
              <a:t>Steam is introduced which soaks the timber</a:t>
            </a:r>
            <a:endParaRPr sz="2700" b="1" dirty="0">
              <a:solidFill>
                <a:srgbClr val="FFFFFF"/>
              </a:solidFill>
            </a:endParaRPr>
          </a:p>
        </p:txBody>
      </p:sp>
      <p:sp>
        <p:nvSpPr>
          <p:cNvPr id="28" name="Shape 1442">
            <a:extLst>
              <a:ext uri="{FF2B5EF4-FFF2-40B4-BE49-F238E27FC236}">
                <a16:creationId xmlns:a16="http://schemas.microsoft.com/office/drawing/2014/main" id="{961F7CCA-9629-4DC6-A8DA-062502076FE8}"/>
              </a:ext>
            </a:extLst>
          </p:cNvPr>
          <p:cNvSpPr/>
          <p:nvPr/>
        </p:nvSpPr>
        <p:spPr>
          <a:xfrm>
            <a:off x="2126051" y="7303367"/>
            <a:ext cx="9180082" cy="515273"/>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lang="en-GB" sz="2700" b="1" dirty="0">
                <a:solidFill>
                  <a:srgbClr val="FFFFFF"/>
                </a:solidFill>
              </a:rPr>
              <a:t>Pressure and humidity reduced</a:t>
            </a:r>
            <a:endParaRPr sz="2700" b="1" dirty="0">
              <a:solidFill>
                <a:srgbClr val="FFFFFF"/>
              </a:solidFill>
            </a:endParaRPr>
          </a:p>
        </p:txBody>
      </p:sp>
      <p:sp>
        <p:nvSpPr>
          <p:cNvPr id="29" name="Shape 1443">
            <a:extLst>
              <a:ext uri="{FF2B5EF4-FFF2-40B4-BE49-F238E27FC236}">
                <a16:creationId xmlns:a16="http://schemas.microsoft.com/office/drawing/2014/main" id="{F6198083-5BAB-4A5E-B0E1-8051DC961E8A}"/>
              </a:ext>
            </a:extLst>
          </p:cNvPr>
          <p:cNvSpPr/>
          <p:nvPr/>
        </p:nvSpPr>
        <p:spPr>
          <a:xfrm>
            <a:off x="2117094" y="9016587"/>
            <a:ext cx="9180082" cy="515273"/>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lang="en-GB" sz="2700" b="1" dirty="0">
                <a:solidFill>
                  <a:srgbClr val="FFFFFF"/>
                </a:solidFill>
              </a:rPr>
              <a:t>Steam drawn out by fans</a:t>
            </a:r>
            <a:endParaRPr sz="2700" b="1" dirty="0">
              <a:solidFill>
                <a:srgbClr val="FFFFFF"/>
              </a:solidFill>
            </a:endParaRPr>
          </a:p>
        </p:txBody>
      </p:sp>
      <p:sp>
        <p:nvSpPr>
          <p:cNvPr id="30" name="Shape 1444">
            <a:extLst>
              <a:ext uri="{FF2B5EF4-FFF2-40B4-BE49-F238E27FC236}">
                <a16:creationId xmlns:a16="http://schemas.microsoft.com/office/drawing/2014/main" id="{F07A6C02-F1B3-44E3-B887-8342972C0207}"/>
              </a:ext>
            </a:extLst>
          </p:cNvPr>
          <p:cNvSpPr/>
          <p:nvPr/>
        </p:nvSpPr>
        <p:spPr>
          <a:xfrm>
            <a:off x="2109765" y="10746082"/>
            <a:ext cx="9180081" cy="515273"/>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lang="en-GB" sz="2700" b="1" dirty="0">
                <a:solidFill>
                  <a:srgbClr val="FFFFFF"/>
                </a:solidFill>
              </a:rPr>
              <a:t>Heat introduced and temperature raised</a:t>
            </a:r>
            <a:endParaRPr sz="2700" b="1" dirty="0">
              <a:solidFill>
                <a:srgbClr val="FFFFFF"/>
              </a:solidFill>
            </a:endParaRPr>
          </a:p>
        </p:txBody>
      </p:sp>
      <p:sp>
        <p:nvSpPr>
          <p:cNvPr id="31"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smtClean="0">
                <a:solidFill>
                  <a:srgbClr val="C0D119"/>
                </a:solidFill>
                <a:latin typeface="Arial" panose="020B0604020202020204" pitchFamily="34" charset="0"/>
                <a:cs typeface="Arial" panose="020B0604020202020204" pitchFamily="34" charset="0"/>
              </a:rPr>
              <a:t>Artificial </a:t>
            </a:r>
            <a:r>
              <a:rPr lang="en-GB" sz="6600" b="1" spc="966" dirty="0" smtClean="0">
                <a:solidFill>
                  <a:srgbClr val="C0D119"/>
                </a:solidFill>
                <a:latin typeface="Arial" panose="020B0604020202020204" pitchFamily="34" charset="0"/>
                <a:cs typeface="Arial" panose="020B0604020202020204" pitchFamily="34" charset="0"/>
              </a:rPr>
              <a:t>Kiln Seasoning</a:t>
            </a:r>
            <a:endParaRPr sz="6600" b="1" spc="966" dirty="0">
              <a:solidFill>
                <a:srgbClr val="C0D119"/>
              </a:solidFill>
              <a:latin typeface="Arial" panose="020B0604020202020204" pitchFamily="34" charset="0"/>
              <a:cs typeface="Arial" panose="020B0604020202020204" pitchFamily="34" charset="0"/>
            </a:endParaRPr>
          </a:p>
        </p:txBody>
      </p:sp>
      <p:sp>
        <p:nvSpPr>
          <p:cNvPr id="32"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1596356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1634732" y="1310191"/>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Classification of Timbers</a:t>
            </a:r>
            <a:endParaRPr sz="6600" b="1" spc="966" dirty="0">
              <a:solidFill>
                <a:srgbClr val="C0D119"/>
              </a:solidFill>
              <a:latin typeface="Arial" panose="020B0604020202020204" pitchFamily="34" charset="0"/>
              <a:cs typeface="Arial" panose="020B0604020202020204" pitchFamily="34" charset="0"/>
            </a:endParaRPr>
          </a:p>
        </p:txBody>
      </p:sp>
      <p:sp>
        <p:nvSpPr>
          <p:cNvPr id="14" name="Shape 14"/>
          <p:cNvSpPr/>
          <p:nvPr/>
        </p:nvSpPr>
        <p:spPr>
          <a:xfrm>
            <a:off x="1634732" y="4538036"/>
            <a:ext cx="15206106" cy="4247317"/>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12700" marR="12700" algn="l"/>
            <a:r>
              <a:rPr lang="en-GB" sz="4400" dirty="0">
                <a:solidFill>
                  <a:schemeClr val="tx1">
                    <a:lumMod val="50000"/>
                    <a:lumOff val="50000"/>
                  </a:schemeClr>
                </a:solidFill>
                <a:latin typeface="Arial" panose="020B0604020202020204" pitchFamily="34" charset="0"/>
                <a:cs typeface="Arial" panose="020B0604020202020204" pitchFamily="34" charset="0"/>
              </a:rPr>
              <a:t>Timbers can be classified under the headings:</a:t>
            </a:r>
          </a:p>
          <a:p>
            <a:pPr marL="12700" marR="12700" algn="l"/>
            <a:endParaRPr lang="en-GB" sz="4400" dirty="0" smtClean="0">
              <a:solidFill>
                <a:schemeClr val="tx1">
                  <a:lumMod val="50000"/>
                  <a:lumOff val="50000"/>
                </a:schemeClr>
              </a:solidFill>
              <a:latin typeface="Arial" panose="020B0604020202020204" pitchFamily="34" charset="0"/>
              <a:cs typeface="Arial" panose="020B0604020202020204" pitchFamily="34" charset="0"/>
            </a:endParaRPr>
          </a:p>
          <a:p>
            <a:pPr marL="12700" marR="12700" algn="l"/>
            <a:endParaRPr lang="en-GB" sz="44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r>
              <a:rPr lang="en-GB" sz="4400" dirty="0" smtClean="0">
                <a:solidFill>
                  <a:srgbClr val="C0D119"/>
                </a:solidFill>
                <a:latin typeface="Arial" panose="020B0604020202020204" pitchFamily="34" charset="0"/>
                <a:cs typeface="Arial" panose="020B0604020202020204" pitchFamily="34" charset="0"/>
              </a:rPr>
              <a:t>1. </a:t>
            </a:r>
            <a:r>
              <a:rPr lang="en-GB" sz="4400" dirty="0" smtClean="0">
                <a:solidFill>
                  <a:schemeClr val="tx1">
                    <a:lumMod val="50000"/>
                    <a:lumOff val="50000"/>
                  </a:schemeClr>
                </a:solidFill>
                <a:latin typeface="Arial" panose="020B0604020202020204" pitchFamily="34" charset="0"/>
                <a:cs typeface="Arial" panose="020B0604020202020204" pitchFamily="34" charset="0"/>
              </a:rPr>
              <a:t>Hardwoods </a:t>
            </a:r>
          </a:p>
          <a:p>
            <a:pPr marL="12700" marR="12700" algn="l"/>
            <a:r>
              <a:rPr lang="en-GB" sz="4400" dirty="0" smtClean="0">
                <a:solidFill>
                  <a:srgbClr val="C0D119"/>
                </a:solidFill>
                <a:latin typeface="Arial" panose="020B0604020202020204" pitchFamily="34" charset="0"/>
                <a:cs typeface="Arial" panose="020B0604020202020204" pitchFamily="34" charset="0"/>
              </a:rPr>
              <a:t>2. </a:t>
            </a:r>
            <a:r>
              <a:rPr lang="en-GB" sz="4400" dirty="0" smtClean="0">
                <a:solidFill>
                  <a:schemeClr val="tx1">
                    <a:lumMod val="50000"/>
                    <a:lumOff val="50000"/>
                  </a:schemeClr>
                </a:solidFill>
                <a:latin typeface="Arial" panose="020B0604020202020204" pitchFamily="34" charset="0"/>
                <a:cs typeface="Arial" panose="020B0604020202020204" pitchFamily="34" charset="0"/>
              </a:rPr>
              <a:t>Softwoods</a:t>
            </a:r>
          </a:p>
          <a:p>
            <a:pPr marL="12700" marR="12700" algn="l">
              <a:lnSpc>
                <a:spcPct val="100000"/>
              </a:lnSpc>
            </a:pPr>
            <a:endParaRPr lang="en-GB" sz="28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Shape 14">
            <a:extLst>
              <a:ext uri="{FF2B5EF4-FFF2-40B4-BE49-F238E27FC236}">
                <a16:creationId xmlns:a16="http://schemas.microsoft.com/office/drawing/2014/main" id="{99798D5D-2CCA-4911-AEDC-0A3EDF80F2E9}"/>
              </a:ext>
            </a:extLst>
          </p:cNvPr>
          <p:cNvSpPr/>
          <p:nvPr/>
        </p:nvSpPr>
        <p:spPr>
          <a:xfrm>
            <a:off x="1634732" y="9210735"/>
            <a:ext cx="21197558" cy="1785104"/>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12700" marR="322580" algn="l">
              <a:lnSpc>
                <a:spcPct val="100000"/>
              </a:lnSpc>
            </a:pPr>
            <a:r>
              <a:rPr lang="en-GB" sz="4400" spc="-10" dirty="0">
                <a:solidFill>
                  <a:schemeClr val="tx1">
                    <a:lumMod val="50000"/>
                    <a:lumOff val="50000"/>
                  </a:schemeClr>
                </a:solidFill>
                <a:latin typeface="Arial" panose="020B0604020202020204" pitchFamily="34" charset="0"/>
                <a:cs typeface="Arial" panose="020B0604020202020204" pitchFamily="34" charset="0"/>
              </a:rPr>
              <a:t>T</a:t>
            </a:r>
            <a:r>
              <a:rPr lang="en-GB" sz="4400" spc="-5"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is</a:t>
            </a:r>
            <a:r>
              <a:rPr lang="en-GB" sz="4400" spc="-2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is</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an</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i</a:t>
            </a:r>
            <a:r>
              <a:rPr lang="en-GB" sz="4400" spc="-5" dirty="0">
                <a:solidFill>
                  <a:schemeClr val="tx1">
                    <a:lumMod val="50000"/>
                    <a:lumOff val="50000"/>
                  </a:schemeClr>
                </a:solidFill>
                <a:latin typeface="Arial" panose="020B0604020202020204" pitchFamily="34" charset="0"/>
                <a:cs typeface="Arial" panose="020B0604020202020204" pitchFamily="34" charset="0"/>
              </a:rPr>
              <a:t>n</a:t>
            </a:r>
            <a:r>
              <a:rPr lang="en-GB" sz="4400" dirty="0">
                <a:solidFill>
                  <a:schemeClr val="tx1">
                    <a:lumMod val="50000"/>
                    <a:lumOff val="50000"/>
                  </a:schemeClr>
                </a:solidFill>
                <a:latin typeface="Arial" panose="020B0604020202020204" pitchFamily="34" charset="0"/>
                <a:cs typeface="Arial" panose="020B0604020202020204" pitchFamily="34" charset="0"/>
              </a:rPr>
              <a:t>di</a:t>
            </a:r>
            <a:r>
              <a:rPr lang="en-GB" sz="4400" spc="5" dirty="0">
                <a:solidFill>
                  <a:schemeClr val="tx1">
                    <a:lumMod val="50000"/>
                    <a:lumOff val="50000"/>
                  </a:schemeClr>
                </a:solidFill>
                <a:latin typeface="Arial" panose="020B0604020202020204" pitchFamily="34" charset="0"/>
                <a:cs typeface="Arial" panose="020B0604020202020204" pitchFamily="34" charset="0"/>
              </a:rPr>
              <a:t>c</a:t>
            </a:r>
            <a:r>
              <a:rPr lang="en-GB" sz="4400" dirty="0">
                <a:solidFill>
                  <a:schemeClr val="tx1">
                    <a:lumMod val="50000"/>
                    <a:lumOff val="50000"/>
                  </a:schemeClr>
                </a:solidFill>
                <a:latin typeface="Arial" panose="020B0604020202020204" pitchFamily="34" charset="0"/>
                <a:cs typeface="Arial" panose="020B0604020202020204" pitchFamily="34" charset="0"/>
              </a:rPr>
              <a:t>a</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dirty="0">
                <a:solidFill>
                  <a:schemeClr val="tx1">
                    <a:lumMod val="50000"/>
                    <a:lumOff val="50000"/>
                  </a:schemeClr>
                </a:solidFill>
                <a:latin typeface="Arial" panose="020B0604020202020204" pitchFamily="34" charset="0"/>
                <a:cs typeface="Arial" panose="020B0604020202020204" pitchFamily="34" charset="0"/>
              </a:rPr>
              <a:t>ion</a:t>
            </a:r>
            <a:r>
              <a:rPr lang="en-GB" sz="4400" spc="-4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of</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spc="-5"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spc="-20" dirty="0">
                <a:solidFill>
                  <a:schemeClr val="tx1">
                    <a:lumMod val="50000"/>
                    <a:lumOff val="50000"/>
                  </a:schemeClr>
                </a:solidFill>
                <a:latin typeface="Arial" panose="020B0604020202020204" pitchFamily="34" charset="0"/>
                <a:cs typeface="Arial" panose="020B0604020202020204" pitchFamily="34" charset="0"/>
              </a:rPr>
              <a:t>y</a:t>
            </a:r>
            <a:r>
              <a:rPr lang="en-GB" sz="4400" dirty="0">
                <a:solidFill>
                  <a:schemeClr val="tx1">
                    <a:lumMod val="50000"/>
                    <a:lumOff val="50000"/>
                  </a:schemeClr>
                </a:solidFill>
                <a:latin typeface="Arial" panose="020B0604020202020204" pitchFamily="34" charset="0"/>
                <a:cs typeface="Arial" panose="020B0604020202020204" pitchFamily="34" charset="0"/>
              </a:rPr>
              <a:t>pe</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of</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dirty="0">
                <a:solidFill>
                  <a:schemeClr val="tx1">
                    <a:lumMod val="50000"/>
                    <a:lumOff val="50000"/>
                  </a:schemeClr>
                </a:solidFill>
                <a:latin typeface="Arial" panose="020B0604020202020204" pitchFamily="34" charset="0"/>
                <a:cs typeface="Arial" panose="020B0604020202020204" pitchFamily="34" charset="0"/>
              </a:rPr>
              <a:t>ree</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spc="-5"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30" dirty="0">
                <a:solidFill>
                  <a:schemeClr val="tx1">
                    <a:lumMod val="50000"/>
                    <a:lumOff val="50000"/>
                  </a:schemeClr>
                </a:solidFill>
                <a:latin typeface="Arial" panose="020B0604020202020204" pitchFamily="34" charset="0"/>
                <a:cs typeface="Arial" panose="020B0604020202020204" pitchFamily="34" charset="0"/>
              </a:rPr>
              <a:t> </a:t>
            </a:r>
            <a:r>
              <a:rPr lang="en-GB" sz="4400" spc="-20" dirty="0">
                <a:solidFill>
                  <a:schemeClr val="tx1">
                    <a:lumMod val="50000"/>
                    <a:lumOff val="50000"/>
                  </a:schemeClr>
                </a:solidFill>
                <a:latin typeface="Arial" panose="020B0604020202020204" pitchFamily="34" charset="0"/>
                <a:cs typeface="Arial" panose="020B0604020202020204" pitchFamily="34" charset="0"/>
              </a:rPr>
              <a:t>w</a:t>
            </a:r>
            <a:r>
              <a:rPr lang="en-GB" sz="4400" dirty="0">
                <a:solidFill>
                  <a:schemeClr val="tx1">
                    <a:lumMod val="50000"/>
                    <a:lumOff val="50000"/>
                  </a:schemeClr>
                </a:solidFill>
                <a:latin typeface="Arial" panose="020B0604020202020204" pitchFamily="34" charset="0"/>
                <a:cs typeface="Arial" panose="020B0604020202020204" pitchFamily="34" charset="0"/>
              </a:rPr>
              <a:t>o</a:t>
            </a:r>
            <a:r>
              <a:rPr lang="en-GB" sz="4400" spc="-5" dirty="0">
                <a:solidFill>
                  <a:schemeClr val="tx1">
                    <a:lumMod val="50000"/>
                    <a:lumOff val="50000"/>
                  </a:schemeClr>
                </a:solidFill>
                <a:latin typeface="Arial" panose="020B0604020202020204" pitchFamily="34" charset="0"/>
                <a:cs typeface="Arial" panose="020B0604020202020204" pitchFamily="34" charset="0"/>
              </a:rPr>
              <a:t>od </a:t>
            </a:r>
            <a:r>
              <a:rPr lang="en-GB" sz="4400" spc="5" dirty="0">
                <a:solidFill>
                  <a:schemeClr val="tx1">
                    <a:lumMod val="50000"/>
                    <a:lumOff val="50000"/>
                  </a:schemeClr>
                </a:solidFill>
                <a:latin typeface="Arial" panose="020B0604020202020204" pitchFamily="34" charset="0"/>
                <a:cs typeface="Arial" panose="020B0604020202020204" pitchFamily="34" charset="0"/>
              </a:rPr>
              <a:t>c</a:t>
            </a:r>
            <a:r>
              <a:rPr lang="en-GB" sz="4400" spc="-5" dirty="0">
                <a:solidFill>
                  <a:schemeClr val="tx1">
                    <a:lumMod val="50000"/>
                    <a:lumOff val="50000"/>
                  </a:schemeClr>
                </a:solidFill>
                <a:latin typeface="Arial" panose="020B0604020202020204" pitchFamily="34" charset="0"/>
                <a:cs typeface="Arial" panose="020B0604020202020204" pitchFamily="34" charset="0"/>
              </a:rPr>
              <a:t>o</a:t>
            </a:r>
            <a:r>
              <a:rPr lang="en-GB" sz="4400" spc="-10" dirty="0">
                <a:solidFill>
                  <a:schemeClr val="tx1">
                    <a:lumMod val="50000"/>
                    <a:lumOff val="50000"/>
                  </a:schemeClr>
                </a:solidFill>
                <a:latin typeface="Arial" panose="020B0604020202020204" pitchFamily="34" charset="0"/>
                <a:cs typeface="Arial" panose="020B0604020202020204" pitchFamily="34" charset="0"/>
              </a:rPr>
              <a:t>m</a:t>
            </a:r>
            <a:r>
              <a:rPr lang="en-GB" sz="4400" dirty="0">
                <a:solidFill>
                  <a:schemeClr val="tx1">
                    <a:lumMod val="50000"/>
                    <a:lumOff val="50000"/>
                  </a:schemeClr>
                </a:solidFill>
                <a:latin typeface="Arial" panose="020B0604020202020204" pitchFamily="34" charset="0"/>
                <a:cs typeface="Arial" panose="020B0604020202020204" pitchFamily="34" charset="0"/>
              </a:rPr>
              <a:t>es</a:t>
            </a:r>
            <a:r>
              <a:rPr lang="en-GB" sz="4400" spc="-4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f</a:t>
            </a:r>
            <a:r>
              <a:rPr lang="en-GB" sz="4400" dirty="0">
                <a:solidFill>
                  <a:schemeClr val="tx1">
                    <a:lumMod val="50000"/>
                    <a:lumOff val="50000"/>
                  </a:schemeClr>
                </a:solidFill>
                <a:latin typeface="Arial" panose="020B0604020202020204" pitchFamily="34" charset="0"/>
                <a:cs typeface="Arial" panose="020B0604020202020204" pitchFamily="34" charset="0"/>
              </a:rPr>
              <a:t>rom</a:t>
            </a:r>
            <a:r>
              <a:rPr lang="en-GB" sz="4400" spc="-2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a</a:t>
            </a:r>
            <a:r>
              <a:rPr lang="en-GB" sz="4400" spc="-5" dirty="0">
                <a:solidFill>
                  <a:schemeClr val="tx1">
                    <a:lumMod val="50000"/>
                    <a:lumOff val="50000"/>
                  </a:schemeClr>
                </a:solidFill>
                <a:latin typeface="Arial" panose="020B0604020202020204" pitchFamily="34" charset="0"/>
                <a:cs typeface="Arial" panose="020B0604020202020204" pitchFamily="34" charset="0"/>
              </a:rPr>
              <a:t>n</a:t>
            </a:r>
            <a:r>
              <a:rPr lang="en-GB" sz="4400" dirty="0">
                <a:solidFill>
                  <a:schemeClr val="tx1">
                    <a:lumMod val="50000"/>
                    <a:lumOff val="50000"/>
                  </a:schemeClr>
                </a:solidFill>
                <a:latin typeface="Arial" panose="020B0604020202020204" pitchFamily="34" charset="0"/>
                <a:cs typeface="Arial" panose="020B0604020202020204" pitchFamily="34" charset="0"/>
              </a:rPr>
              <a:t>d</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is</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not</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a</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guide</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dirty="0">
                <a:solidFill>
                  <a:schemeClr val="tx1">
                    <a:lumMod val="50000"/>
                    <a:lumOff val="50000"/>
                  </a:schemeClr>
                </a:solidFill>
                <a:latin typeface="Arial" panose="020B0604020202020204" pitchFamily="34" charset="0"/>
                <a:cs typeface="Arial" panose="020B0604020202020204" pitchFamily="34" charset="0"/>
              </a:rPr>
              <a:t>o</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dirty="0">
                <a:solidFill>
                  <a:schemeClr val="tx1">
                    <a:lumMod val="50000"/>
                    <a:lumOff val="50000"/>
                  </a:schemeClr>
                </a:solidFill>
                <a:latin typeface="Arial" panose="020B0604020202020204" pitchFamily="34" charset="0"/>
                <a:cs typeface="Arial" panose="020B0604020202020204" pitchFamily="34" charset="0"/>
              </a:rPr>
              <a:t>he</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h</a:t>
            </a:r>
            <a:r>
              <a:rPr lang="en-GB" sz="4400" spc="-5" dirty="0">
                <a:solidFill>
                  <a:schemeClr val="tx1">
                    <a:lumMod val="50000"/>
                    <a:lumOff val="50000"/>
                  </a:schemeClr>
                </a:solidFill>
                <a:latin typeface="Arial" panose="020B0604020202020204" pitchFamily="34" charset="0"/>
                <a:cs typeface="Arial" panose="020B0604020202020204" pitchFamily="34" charset="0"/>
              </a:rPr>
              <a:t>a</a:t>
            </a:r>
            <a:r>
              <a:rPr lang="en-GB" sz="4400" dirty="0">
                <a:solidFill>
                  <a:schemeClr val="tx1">
                    <a:lumMod val="50000"/>
                    <a:lumOff val="50000"/>
                  </a:schemeClr>
                </a:solidFill>
                <a:latin typeface="Arial" panose="020B0604020202020204" pitchFamily="34" charset="0"/>
                <a:cs typeface="Arial" panose="020B0604020202020204" pitchFamily="34" charset="0"/>
              </a:rPr>
              <a:t>rdne</a:t>
            </a:r>
            <a:r>
              <a:rPr lang="en-GB" sz="4400" spc="5" dirty="0">
                <a:solidFill>
                  <a:schemeClr val="tx1">
                    <a:lumMod val="50000"/>
                    <a:lumOff val="50000"/>
                  </a:schemeClr>
                </a:solidFill>
                <a:latin typeface="Arial" panose="020B0604020202020204" pitchFamily="34" charset="0"/>
                <a:cs typeface="Arial" panose="020B0604020202020204" pitchFamily="34" charset="0"/>
              </a:rPr>
              <a:t>s</a:t>
            </a:r>
            <a:r>
              <a:rPr lang="en-GB" sz="4400" dirty="0">
                <a:solidFill>
                  <a:schemeClr val="tx1">
                    <a:lumMod val="50000"/>
                    <a:lumOff val="50000"/>
                  </a:schemeClr>
                </a:solidFill>
                <a:latin typeface="Arial" panose="020B0604020202020204" pitchFamily="34" charset="0"/>
                <a:cs typeface="Arial" panose="020B0604020202020204" pitchFamily="34" charset="0"/>
              </a:rPr>
              <a:t>s</a:t>
            </a:r>
            <a:r>
              <a:rPr lang="en-GB" sz="4400" spc="-5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or </a:t>
            </a:r>
            <a:r>
              <a:rPr lang="en-GB" sz="4400" spc="5" dirty="0">
                <a:solidFill>
                  <a:schemeClr val="tx1">
                    <a:lumMod val="50000"/>
                    <a:lumOff val="50000"/>
                  </a:schemeClr>
                </a:solidFill>
                <a:latin typeface="Arial" panose="020B0604020202020204" pitchFamily="34" charset="0"/>
                <a:cs typeface="Arial" panose="020B0604020202020204" pitchFamily="34" charset="0"/>
              </a:rPr>
              <a:t>s</a:t>
            </a:r>
            <a:r>
              <a:rPr lang="en-GB" sz="4400" spc="-5" dirty="0">
                <a:solidFill>
                  <a:schemeClr val="tx1">
                    <a:lumMod val="50000"/>
                    <a:lumOff val="50000"/>
                  </a:schemeClr>
                </a:solidFill>
                <a:latin typeface="Arial" panose="020B0604020202020204" pitchFamily="34" charset="0"/>
                <a:cs typeface="Arial" panose="020B0604020202020204" pitchFamily="34" charset="0"/>
              </a:rPr>
              <a:t>o</a:t>
            </a:r>
            <a:r>
              <a:rPr lang="en-GB" sz="4400" spc="5" dirty="0">
                <a:solidFill>
                  <a:schemeClr val="tx1">
                    <a:lumMod val="50000"/>
                    <a:lumOff val="50000"/>
                  </a:schemeClr>
                </a:solidFill>
                <a:latin typeface="Arial" panose="020B0604020202020204" pitchFamily="34" charset="0"/>
                <a:cs typeface="Arial" panose="020B0604020202020204" pitchFamily="34" charset="0"/>
              </a:rPr>
              <a:t>ft</a:t>
            </a:r>
            <a:r>
              <a:rPr lang="en-GB" sz="4400" spc="-5" dirty="0">
                <a:solidFill>
                  <a:schemeClr val="tx1">
                    <a:lumMod val="50000"/>
                    <a:lumOff val="50000"/>
                  </a:schemeClr>
                </a:solidFill>
                <a:latin typeface="Arial" panose="020B0604020202020204" pitchFamily="34" charset="0"/>
                <a:cs typeface="Arial" panose="020B0604020202020204" pitchFamily="34" charset="0"/>
              </a:rPr>
              <a:t>n</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10" dirty="0">
                <a:solidFill>
                  <a:schemeClr val="tx1">
                    <a:lumMod val="50000"/>
                    <a:lumOff val="50000"/>
                  </a:schemeClr>
                </a:solidFill>
                <a:latin typeface="Arial" panose="020B0604020202020204" pitchFamily="34" charset="0"/>
                <a:cs typeface="Arial" panose="020B0604020202020204" pitchFamily="34" charset="0"/>
              </a:rPr>
              <a:t>s</a:t>
            </a:r>
            <a:r>
              <a:rPr lang="en-GB" sz="4400" dirty="0">
                <a:solidFill>
                  <a:schemeClr val="tx1">
                    <a:lumMod val="50000"/>
                    <a:lumOff val="50000"/>
                  </a:schemeClr>
                </a:solidFill>
                <a:latin typeface="Arial" panose="020B0604020202020204" pitchFamily="34" charset="0"/>
                <a:cs typeface="Arial" panose="020B0604020202020204" pitchFamily="34" charset="0"/>
              </a:rPr>
              <a:t>s</a:t>
            </a:r>
            <a:r>
              <a:rPr lang="en-GB" sz="4400" spc="-5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of</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t</a:t>
            </a:r>
            <a:r>
              <a:rPr lang="en-GB" sz="4400" spc="-5"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20" dirty="0">
                <a:solidFill>
                  <a:schemeClr val="tx1">
                    <a:lumMod val="50000"/>
                    <a:lumOff val="50000"/>
                  </a:schemeClr>
                </a:solidFill>
                <a:latin typeface="Arial" panose="020B0604020202020204" pitchFamily="34" charset="0"/>
                <a:cs typeface="Arial" panose="020B0604020202020204" pitchFamily="34" charset="0"/>
              </a:rPr>
              <a:t> w</a:t>
            </a:r>
            <a:r>
              <a:rPr lang="en-GB" sz="4400" dirty="0">
                <a:solidFill>
                  <a:schemeClr val="tx1">
                    <a:lumMod val="50000"/>
                    <a:lumOff val="50000"/>
                  </a:schemeClr>
                </a:solidFill>
                <a:latin typeface="Arial" panose="020B0604020202020204" pitchFamily="34" charset="0"/>
                <a:cs typeface="Arial" panose="020B0604020202020204" pitchFamily="34" charset="0"/>
              </a:rPr>
              <a:t>oo</a:t>
            </a:r>
            <a:r>
              <a:rPr lang="en-GB" sz="4400" spc="-5" dirty="0">
                <a:solidFill>
                  <a:schemeClr val="tx1">
                    <a:lumMod val="50000"/>
                    <a:lumOff val="50000"/>
                  </a:schemeClr>
                </a:solidFill>
                <a:latin typeface="Arial" panose="020B0604020202020204" pitchFamily="34" charset="0"/>
                <a:cs typeface="Arial" panose="020B0604020202020204" pitchFamily="34" charset="0"/>
              </a:rPr>
              <a:t>d.</a:t>
            </a:r>
            <a:endParaRPr lang="en-GB" sz="44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Classification of Timbers</a:t>
            </a:r>
            <a:endParaRPr sz="6600" b="1" spc="966" dirty="0">
              <a:solidFill>
                <a:srgbClr val="C0D119"/>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31744DFB-029E-40F1-B1C4-BC085222378C}"/>
              </a:ext>
            </a:extLst>
          </p:cNvPr>
          <p:cNvGraphicFramePr>
            <a:graphicFrameLocks noGrp="1"/>
          </p:cNvGraphicFramePr>
          <p:nvPr>
            <p:extLst>
              <p:ext uri="{D42A27DB-BD31-4B8C-83A1-F6EECF244321}">
                <p14:modId xmlns:p14="http://schemas.microsoft.com/office/powerpoint/2010/main" val="3902987605"/>
              </p:ext>
            </p:extLst>
          </p:nvPr>
        </p:nvGraphicFramePr>
        <p:xfrm>
          <a:off x="1088292" y="4369856"/>
          <a:ext cx="22207416" cy="7852315"/>
        </p:xfrm>
        <a:graphic>
          <a:graphicData uri="http://schemas.openxmlformats.org/drawingml/2006/table">
            <a:tbl>
              <a:tblPr firstRow="1" bandRow="1">
                <a:tableStyleId>{5DA37D80-6434-44D0-A028-1B22A696006F}</a:tableStyleId>
              </a:tblPr>
              <a:tblGrid>
                <a:gridCol w="7402472">
                  <a:extLst>
                    <a:ext uri="{9D8B030D-6E8A-4147-A177-3AD203B41FA5}">
                      <a16:colId xmlns:a16="http://schemas.microsoft.com/office/drawing/2014/main" val="1822331964"/>
                    </a:ext>
                  </a:extLst>
                </a:gridCol>
                <a:gridCol w="7265051">
                  <a:extLst>
                    <a:ext uri="{9D8B030D-6E8A-4147-A177-3AD203B41FA5}">
                      <a16:colId xmlns:a16="http://schemas.microsoft.com/office/drawing/2014/main" val="2633455032"/>
                    </a:ext>
                  </a:extLst>
                </a:gridCol>
                <a:gridCol w="7539893">
                  <a:extLst>
                    <a:ext uri="{9D8B030D-6E8A-4147-A177-3AD203B41FA5}">
                      <a16:colId xmlns:a16="http://schemas.microsoft.com/office/drawing/2014/main" val="383093881"/>
                    </a:ext>
                  </a:extLst>
                </a:gridCol>
              </a:tblGrid>
              <a:tr h="887944">
                <a:tc>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sz="4800" dirty="0" smtClean="0">
                          <a:solidFill>
                            <a:schemeClr val="tx1">
                              <a:lumMod val="50000"/>
                              <a:lumOff val="50000"/>
                            </a:schemeClr>
                          </a:solidFill>
                          <a:latin typeface="Arial" panose="020B0604020202020204" pitchFamily="34" charset="0"/>
                          <a:cs typeface="Arial" panose="020B0604020202020204" pitchFamily="34" charset="0"/>
                        </a:rPr>
                        <a:t>Hardwoods</a:t>
                      </a:r>
                      <a:endParaRPr lang="en-GB" sz="48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r>
                        <a:rPr lang="en-GB" sz="4800" dirty="0" smtClean="0">
                          <a:solidFill>
                            <a:schemeClr val="tx1">
                              <a:lumMod val="50000"/>
                              <a:lumOff val="50000"/>
                            </a:schemeClr>
                          </a:solidFill>
                          <a:latin typeface="Arial" panose="020B0604020202020204" pitchFamily="34" charset="0"/>
                          <a:cs typeface="Arial" panose="020B0604020202020204" pitchFamily="34" charset="0"/>
                        </a:rPr>
                        <a:t>Softwoods</a:t>
                      </a:r>
                      <a:endParaRPr lang="en-GB" sz="4800" dirty="0">
                        <a:solidFill>
                          <a:schemeClr val="tx1">
                            <a:lumMod val="50000"/>
                            <a:lumOff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1289002"/>
                  </a:ext>
                </a:extLst>
              </a:tr>
              <a:tr h="1264817">
                <a:tc>
                  <a:txBody>
                    <a:bodyPr/>
                    <a:lstStyle/>
                    <a:p>
                      <a:r>
                        <a:rPr lang="en-GB" sz="3600" b="1" dirty="0" smtClean="0">
                          <a:solidFill>
                            <a:schemeClr val="bg1"/>
                          </a:solidFill>
                          <a:latin typeface="Arial" panose="020B0604020202020204" pitchFamily="34" charset="0"/>
                          <a:cs typeface="Arial" panose="020B0604020202020204" pitchFamily="34" charset="0"/>
                        </a:rPr>
                        <a:t>Type </a:t>
                      </a:r>
                      <a:r>
                        <a:rPr lang="en-GB" sz="3600" b="1" dirty="0">
                          <a:solidFill>
                            <a:schemeClr val="bg1"/>
                          </a:solidFill>
                          <a:latin typeface="Arial" panose="020B0604020202020204" pitchFamily="34" charset="0"/>
                          <a:cs typeface="Arial" panose="020B0604020202020204" pitchFamily="34" charset="0"/>
                        </a:rPr>
                        <a:t>of Tree</a:t>
                      </a:r>
                    </a:p>
                  </a:txBody>
                  <a:tcPr>
                    <a:solidFill>
                      <a:srgbClr val="026848"/>
                    </a:solidFill>
                  </a:tcPr>
                </a:tc>
                <a:tc>
                  <a:txBody>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Deciduous trees </a:t>
                      </a:r>
                      <a:r>
                        <a:rPr lang="en-GB" sz="2800" dirty="0" smtClean="0">
                          <a:solidFill>
                            <a:schemeClr val="tx1">
                              <a:lumMod val="50000"/>
                              <a:lumOff val="50000"/>
                            </a:schemeClr>
                          </a:solidFill>
                          <a:latin typeface="Arial" panose="020B0604020202020204" pitchFamily="34" charset="0"/>
                          <a:cs typeface="Arial" panose="020B0604020202020204" pitchFamily="34" charset="0"/>
                        </a:rPr>
                        <a:t>(i.e.</a:t>
                      </a:r>
                      <a:r>
                        <a:rPr lang="en-GB" sz="2800" baseline="0" dirty="0" smtClean="0">
                          <a:solidFill>
                            <a:schemeClr val="tx1">
                              <a:lumMod val="50000"/>
                              <a:lumOff val="50000"/>
                            </a:schemeClr>
                          </a:solidFill>
                          <a:latin typeface="Arial" panose="020B0604020202020204" pitchFamily="34" charset="0"/>
                          <a:cs typeface="Arial" panose="020B0604020202020204" pitchFamily="34" charset="0"/>
                        </a:rPr>
                        <a:t> </a:t>
                      </a:r>
                      <a:r>
                        <a:rPr lang="en-GB" sz="2800" dirty="0" smtClean="0">
                          <a:solidFill>
                            <a:schemeClr val="tx1">
                              <a:lumMod val="50000"/>
                              <a:lumOff val="50000"/>
                            </a:schemeClr>
                          </a:solidFill>
                          <a:latin typeface="Arial" panose="020B0604020202020204" pitchFamily="34" charset="0"/>
                          <a:cs typeface="Arial" panose="020B0604020202020204" pitchFamily="34" charset="0"/>
                        </a:rPr>
                        <a:t>sheds its leafs seasonally)</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Coniferous trees </a:t>
                      </a:r>
                      <a:r>
                        <a:rPr lang="en-GB" sz="2800" dirty="0" smtClean="0">
                          <a:solidFill>
                            <a:schemeClr val="tx1">
                              <a:lumMod val="50000"/>
                              <a:lumOff val="50000"/>
                            </a:schemeClr>
                          </a:solidFill>
                          <a:latin typeface="Arial" panose="020B0604020202020204" pitchFamily="34" charset="0"/>
                          <a:cs typeface="Arial" panose="020B0604020202020204" pitchFamily="34" charset="0"/>
                        </a:rPr>
                        <a:t>(i.e.</a:t>
                      </a:r>
                      <a:r>
                        <a:rPr lang="en-GB" sz="2800" baseline="0" dirty="0" smtClean="0">
                          <a:solidFill>
                            <a:schemeClr val="tx1">
                              <a:lumMod val="50000"/>
                              <a:lumOff val="50000"/>
                            </a:schemeClr>
                          </a:solidFill>
                          <a:latin typeface="Arial" panose="020B0604020202020204" pitchFamily="34" charset="0"/>
                          <a:cs typeface="Arial" panose="020B0604020202020204" pitchFamily="34" charset="0"/>
                        </a:rPr>
                        <a:t> </a:t>
                      </a:r>
                      <a:r>
                        <a:rPr lang="en-GB" sz="2800" dirty="0" smtClean="0">
                          <a:solidFill>
                            <a:schemeClr val="tx1">
                              <a:lumMod val="50000"/>
                              <a:lumOff val="50000"/>
                            </a:schemeClr>
                          </a:solidFill>
                          <a:latin typeface="Arial" panose="020B0604020202020204" pitchFamily="34" charset="0"/>
                          <a:cs typeface="Arial" panose="020B0604020202020204" pitchFamily="34" charset="0"/>
                        </a:rPr>
                        <a:t>evergreen -</a:t>
                      </a:r>
                      <a:r>
                        <a:rPr lang="en-GB" sz="2800" baseline="0" dirty="0" smtClean="0">
                          <a:solidFill>
                            <a:schemeClr val="tx1">
                              <a:lumMod val="50000"/>
                              <a:lumOff val="50000"/>
                            </a:schemeClr>
                          </a:solidFill>
                          <a:latin typeface="Arial" panose="020B0604020202020204" pitchFamily="34" charset="0"/>
                          <a:cs typeface="Arial" panose="020B0604020202020204" pitchFamily="34" charset="0"/>
                        </a:rPr>
                        <a:t> </a:t>
                      </a:r>
                      <a:r>
                        <a:rPr lang="en-GB" sz="2800" dirty="0" smtClean="0">
                          <a:solidFill>
                            <a:schemeClr val="tx1">
                              <a:lumMod val="50000"/>
                              <a:lumOff val="50000"/>
                            </a:schemeClr>
                          </a:solidFill>
                          <a:latin typeface="Arial" panose="020B0604020202020204" pitchFamily="34" charset="0"/>
                          <a:cs typeface="Arial" panose="020B0604020202020204" pitchFamily="34" charset="0"/>
                        </a:rPr>
                        <a:t>grow needles and cones as opposed to leaves)</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3329"/>
                  </a:ext>
                </a:extLst>
              </a:tr>
              <a:tr h="1264817">
                <a:tc>
                  <a:txBody>
                    <a:bodyPr/>
                    <a:lstStyle/>
                    <a:p>
                      <a:r>
                        <a:rPr lang="en-GB" sz="3600" b="1" dirty="0">
                          <a:solidFill>
                            <a:schemeClr val="bg1"/>
                          </a:solidFill>
                          <a:latin typeface="Arial" panose="020B0604020202020204" pitchFamily="34" charset="0"/>
                          <a:cs typeface="Arial" panose="020B0604020202020204" pitchFamily="34" charset="0"/>
                        </a:rPr>
                        <a:t>Time to Mature</a:t>
                      </a:r>
                    </a:p>
                  </a:txBody>
                  <a:tcPr>
                    <a:solidFill>
                      <a:srgbClr val="026848"/>
                    </a:solidFill>
                  </a:tcPr>
                </a:tc>
                <a:tc>
                  <a:txBody>
                    <a:bodyPr/>
                    <a:lstStyle/>
                    <a:p>
                      <a:r>
                        <a:rPr lang="en-GB" sz="2800" dirty="0" smtClean="0">
                          <a:solidFill>
                            <a:schemeClr val="tx1">
                              <a:lumMod val="50000"/>
                              <a:lumOff val="50000"/>
                            </a:schemeClr>
                          </a:solidFill>
                          <a:latin typeface="Arial" panose="020B0604020202020204" pitchFamily="34" charset="0"/>
                          <a:cs typeface="Arial" panose="020B0604020202020204" pitchFamily="34" charset="0"/>
                        </a:rPr>
                        <a:t>Slow growing and can take up to 100 years to mature</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r>
                        <a:rPr lang="en-GB" sz="2800" dirty="0" smtClean="0">
                          <a:solidFill>
                            <a:schemeClr val="tx1">
                              <a:lumMod val="50000"/>
                              <a:lumOff val="50000"/>
                            </a:schemeClr>
                          </a:solidFill>
                          <a:latin typeface="Arial" panose="020B0604020202020204" pitchFamily="34" charset="0"/>
                          <a:cs typeface="Arial" panose="020B0604020202020204" pitchFamily="34" charset="0"/>
                        </a:rPr>
                        <a:t>Softwood grows at a faster rate and</a:t>
                      </a:r>
                      <a:r>
                        <a:rPr lang="en-GB" sz="2800" baseline="0" dirty="0" smtClean="0">
                          <a:solidFill>
                            <a:schemeClr val="tx1">
                              <a:lumMod val="50000"/>
                              <a:lumOff val="50000"/>
                            </a:schemeClr>
                          </a:solidFill>
                          <a:latin typeface="Arial" panose="020B0604020202020204" pitchFamily="34" charset="0"/>
                          <a:cs typeface="Arial" panose="020B0604020202020204" pitchFamily="34" charset="0"/>
                        </a:rPr>
                        <a:t> take approx. </a:t>
                      </a:r>
                      <a:r>
                        <a:rPr lang="en-GB" sz="2800" dirty="0" smtClean="0">
                          <a:solidFill>
                            <a:schemeClr val="tx1">
                              <a:lumMod val="50000"/>
                              <a:lumOff val="50000"/>
                            </a:schemeClr>
                          </a:solidFill>
                          <a:latin typeface="Arial" panose="020B0604020202020204" pitchFamily="34" charset="0"/>
                          <a:cs typeface="Arial" panose="020B0604020202020204" pitchFamily="34" charset="0"/>
                        </a:rPr>
                        <a:t>30 years to mature depending on species.</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7721828"/>
                  </a:ext>
                </a:extLst>
              </a:tr>
              <a:tr h="1264817">
                <a:tc>
                  <a:txBody>
                    <a:bodyPr/>
                    <a:lstStyle/>
                    <a:p>
                      <a:r>
                        <a:rPr lang="en-GB" sz="3600" b="1" dirty="0">
                          <a:solidFill>
                            <a:schemeClr val="bg1"/>
                          </a:solidFill>
                          <a:latin typeface="Arial" panose="020B0604020202020204" pitchFamily="34" charset="0"/>
                          <a:cs typeface="Arial" panose="020B0604020202020204" pitchFamily="34" charset="0"/>
                        </a:rPr>
                        <a:t>Price</a:t>
                      </a:r>
                    </a:p>
                  </a:txBody>
                  <a:tcPr>
                    <a:solidFill>
                      <a:srgbClr val="026848"/>
                    </a:solidFill>
                  </a:tcPr>
                </a:tc>
                <a:tc>
                  <a:txBody>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Generally more expensive due to time to reach maturity</a:t>
                      </a:r>
                    </a:p>
                  </a:txBody>
                  <a:tcPr/>
                </a:tc>
                <a:tc>
                  <a:txBody>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Generally cheaper as quick to grow and easy to replace</a:t>
                      </a:r>
                    </a:p>
                  </a:txBody>
                  <a:tcPr/>
                </a:tc>
                <a:extLst>
                  <a:ext uri="{0D108BD9-81ED-4DB2-BD59-A6C34878D82A}">
                    <a16:rowId xmlns:a16="http://schemas.microsoft.com/office/drawing/2014/main" val="1544209661"/>
                  </a:ext>
                </a:extLst>
              </a:tr>
              <a:tr h="1264817">
                <a:tc>
                  <a:txBody>
                    <a:bodyPr/>
                    <a:lstStyle/>
                    <a:p>
                      <a:r>
                        <a:rPr lang="en-GB" sz="3600" b="1" dirty="0">
                          <a:solidFill>
                            <a:schemeClr val="bg1"/>
                          </a:solidFill>
                          <a:latin typeface="Arial" panose="020B0604020202020204" pitchFamily="34" charset="0"/>
                          <a:cs typeface="Arial" panose="020B0604020202020204" pitchFamily="34" charset="0"/>
                        </a:rPr>
                        <a:t>Properties</a:t>
                      </a:r>
                    </a:p>
                  </a:txBody>
                  <a:tcPr>
                    <a:solidFill>
                      <a:srgbClr val="026848"/>
                    </a:solidFill>
                  </a:tcPr>
                </a:tc>
                <a:tc>
                  <a:txBody>
                    <a:bodyPr/>
                    <a:lstStyle/>
                    <a:p>
                      <a:r>
                        <a:rPr lang="en-GB" sz="2800" dirty="0" smtClean="0">
                          <a:solidFill>
                            <a:schemeClr val="tx1">
                              <a:lumMod val="50000"/>
                              <a:lumOff val="50000"/>
                            </a:schemeClr>
                          </a:solidFill>
                          <a:latin typeface="Arial" panose="020B0604020202020204" pitchFamily="34" charset="0"/>
                          <a:cs typeface="Arial" panose="020B0604020202020204" pitchFamily="34" charset="0"/>
                        </a:rPr>
                        <a:t>Because of their condensed and more complex structure, (untreated) hardwoods generally offer a superior level of strength and durability. </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r>
                        <a:rPr lang="en-GB" sz="2800" dirty="0" smtClean="0">
                          <a:solidFill>
                            <a:schemeClr val="tx1">
                              <a:lumMod val="50000"/>
                              <a:lumOff val="50000"/>
                            </a:schemeClr>
                          </a:solidFill>
                          <a:latin typeface="Arial" panose="020B0604020202020204" pitchFamily="34" charset="0"/>
                          <a:cs typeface="Arial" panose="020B0604020202020204" pitchFamily="34" charset="0"/>
                        </a:rPr>
                        <a:t>They are flexible, lighter in weight and less dense than most hardwoods. </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8723066"/>
                  </a:ext>
                </a:extLst>
              </a:tr>
              <a:tr h="1264817">
                <a:tc>
                  <a:txBody>
                    <a:bodyPr/>
                    <a:lstStyle/>
                    <a:p>
                      <a:r>
                        <a:rPr lang="en-GB" sz="3600" b="1" dirty="0">
                          <a:solidFill>
                            <a:schemeClr val="bg1"/>
                          </a:solidFill>
                          <a:latin typeface="Arial" panose="020B0604020202020204" pitchFamily="34" charset="0"/>
                          <a:cs typeface="Arial" panose="020B0604020202020204" pitchFamily="34" charset="0"/>
                        </a:rPr>
                        <a:t>Examples</a:t>
                      </a:r>
                    </a:p>
                  </a:txBody>
                  <a:tcPr>
                    <a:solidFill>
                      <a:srgbClr val="026848"/>
                    </a:solidFill>
                  </a:tcPr>
                </a:tc>
                <a:tc>
                  <a:txBody>
                    <a:bodyPr/>
                    <a:lstStyle/>
                    <a:p>
                      <a:r>
                        <a:rPr lang="en-GB" sz="2800" dirty="0" smtClean="0">
                          <a:solidFill>
                            <a:schemeClr val="tx1">
                              <a:lumMod val="50000"/>
                              <a:lumOff val="50000"/>
                            </a:schemeClr>
                          </a:solidFill>
                          <a:latin typeface="Arial" panose="020B0604020202020204" pitchFamily="34" charset="0"/>
                          <a:cs typeface="Arial" panose="020B0604020202020204" pitchFamily="34" charset="0"/>
                        </a:rPr>
                        <a:t>Oak, Teak, </a:t>
                      </a:r>
                      <a:r>
                        <a:rPr lang="en-GB" sz="2800" dirty="0" err="1" smtClean="0">
                          <a:solidFill>
                            <a:schemeClr val="tx1">
                              <a:lumMod val="50000"/>
                              <a:lumOff val="50000"/>
                            </a:schemeClr>
                          </a:solidFill>
                          <a:latin typeface="Arial" panose="020B0604020202020204" pitchFamily="34" charset="0"/>
                          <a:cs typeface="Arial" panose="020B0604020202020204" pitchFamily="34" charset="0"/>
                        </a:rPr>
                        <a:t>Sapele</a:t>
                      </a:r>
                      <a:r>
                        <a:rPr lang="en-GB" sz="2800" dirty="0" smtClean="0">
                          <a:solidFill>
                            <a:schemeClr val="tx1">
                              <a:lumMod val="50000"/>
                              <a:lumOff val="50000"/>
                            </a:schemeClr>
                          </a:solidFill>
                          <a:latin typeface="Arial" panose="020B0604020202020204" pitchFamily="34" charset="0"/>
                          <a:cs typeface="Arial" panose="020B0604020202020204" pitchFamily="34" charset="0"/>
                        </a:rPr>
                        <a:t>, </a:t>
                      </a:r>
                      <a:r>
                        <a:rPr lang="en-GB" sz="2800" dirty="0" err="1" smtClean="0">
                          <a:solidFill>
                            <a:schemeClr val="tx1">
                              <a:lumMod val="50000"/>
                              <a:lumOff val="50000"/>
                            </a:schemeClr>
                          </a:solidFill>
                          <a:latin typeface="Arial" panose="020B0604020202020204" pitchFamily="34" charset="0"/>
                          <a:cs typeface="Arial" panose="020B0604020202020204" pitchFamily="34" charset="0"/>
                        </a:rPr>
                        <a:t>Iroko</a:t>
                      </a:r>
                      <a:r>
                        <a:rPr lang="en-GB" sz="2800" dirty="0" smtClean="0">
                          <a:solidFill>
                            <a:schemeClr val="tx1">
                              <a:lumMod val="50000"/>
                              <a:lumOff val="50000"/>
                            </a:schemeClr>
                          </a:solidFill>
                          <a:latin typeface="Arial" panose="020B0604020202020204" pitchFamily="34" charset="0"/>
                          <a:cs typeface="Arial" panose="020B0604020202020204" pitchFamily="34" charset="0"/>
                        </a:rPr>
                        <a:t>,</a:t>
                      </a:r>
                      <a:r>
                        <a:rPr lang="en-GB" sz="2800" baseline="0" dirty="0" smtClean="0">
                          <a:solidFill>
                            <a:schemeClr val="tx1">
                              <a:lumMod val="50000"/>
                              <a:lumOff val="50000"/>
                            </a:schemeClr>
                          </a:solidFill>
                          <a:latin typeface="Arial" panose="020B0604020202020204" pitchFamily="34" charset="0"/>
                          <a:cs typeface="Arial" panose="020B0604020202020204" pitchFamily="34" charset="0"/>
                        </a:rPr>
                        <a:t> Beech, Maple and Walnut</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Pine, </a:t>
                      </a:r>
                      <a:r>
                        <a:rPr lang="en-GB" sz="2800" dirty="0" smtClean="0">
                          <a:solidFill>
                            <a:schemeClr val="tx1">
                              <a:lumMod val="50000"/>
                              <a:lumOff val="50000"/>
                            </a:schemeClr>
                          </a:solidFill>
                          <a:latin typeface="Arial" panose="020B0604020202020204" pitchFamily="34" charset="0"/>
                          <a:cs typeface="Arial" panose="020B0604020202020204" pitchFamily="34" charset="0"/>
                        </a:rPr>
                        <a:t>Spruce, and Fir</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527135"/>
                  </a:ext>
                </a:extLst>
              </a:tr>
            </a:tbl>
          </a:graphicData>
        </a:graphic>
      </p:graphicFrame>
      <p:sp>
        <p:nvSpPr>
          <p:cNvPr id="6"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5228779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8369639" y="4338579"/>
            <a:ext cx="15053069" cy="8802410"/>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l"/>
            <a:r>
              <a:rPr lang="en-GB" sz="3800" spc="-20" dirty="0">
                <a:solidFill>
                  <a:schemeClr val="tx1">
                    <a:lumMod val="50000"/>
                    <a:lumOff val="50000"/>
                  </a:schemeClr>
                </a:solidFill>
                <a:latin typeface="Arial" panose="020B0604020202020204" pitchFamily="34" charset="0"/>
                <a:cs typeface="Arial" panose="020B0604020202020204" pitchFamily="34" charset="0"/>
              </a:rPr>
              <a:t>Wood is a renewable resource; when forests are well managed (i.e. with consideration for the environment and the wildlife and the people who live and work in them), harvesting timber can actually be an effective way of safeguarding the forests for future generations.</a:t>
            </a:r>
          </a:p>
          <a:p>
            <a:pPr algn="l"/>
            <a:endParaRPr lang="en-GB" sz="3800" spc="-20" dirty="0">
              <a:solidFill>
                <a:schemeClr val="tx1">
                  <a:lumMod val="50000"/>
                  <a:lumOff val="50000"/>
                </a:schemeClr>
              </a:solidFill>
              <a:latin typeface="Arial" panose="020B0604020202020204" pitchFamily="34" charset="0"/>
              <a:cs typeface="Arial" panose="020B0604020202020204" pitchFamily="34" charset="0"/>
            </a:endParaRPr>
          </a:p>
          <a:p>
            <a:pPr algn="l"/>
            <a:r>
              <a:rPr lang="en-GB" sz="3800" spc="-20" dirty="0">
                <a:solidFill>
                  <a:schemeClr val="tx1">
                    <a:lumMod val="50000"/>
                    <a:lumOff val="50000"/>
                  </a:schemeClr>
                </a:solidFill>
                <a:latin typeface="Arial" panose="020B0604020202020204" pitchFamily="34" charset="0"/>
                <a:cs typeface="Arial" panose="020B0604020202020204" pitchFamily="34" charset="0"/>
              </a:rPr>
              <a:t>The </a:t>
            </a:r>
            <a:r>
              <a:rPr lang="en-GB" sz="3800" dirty="0">
                <a:solidFill>
                  <a:srgbClr val="C0D119"/>
                </a:solidFill>
                <a:latin typeface="Arial" panose="020B0604020202020204" pitchFamily="34" charset="0"/>
                <a:cs typeface="Arial" panose="020B0604020202020204" pitchFamily="34" charset="0"/>
              </a:rPr>
              <a:t>Forest Stewardship Council (FSC) </a:t>
            </a:r>
            <a:r>
              <a:rPr lang="en-GB" sz="3800" spc="-20" dirty="0">
                <a:solidFill>
                  <a:schemeClr val="tx1">
                    <a:lumMod val="50000"/>
                    <a:lumOff val="50000"/>
                  </a:schemeClr>
                </a:solidFill>
                <a:latin typeface="Arial" panose="020B0604020202020204" pitchFamily="34" charset="0"/>
                <a:cs typeface="Arial" panose="020B0604020202020204" pitchFamily="34" charset="0"/>
              </a:rPr>
              <a:t>and the </a:t>
            </a:r>
            <a:r>
              <a:rPr lang="en-GB" sz="3800" dirty="0">
                <a:solidFill>
                  <a:srgbClr val="C0D119"/>
                </a:solidFill>
                <a:latin typeface="Arial" panose="020B0604020202020204" pitchFamily="34" charset="0"/>
                <a:cs typeface="Arial" panose="020B0604020202020204" pitchFamily="34" charset="0"/>
              </a:rPr>
              <a:t>Programme for the Endorsement of Forest Certification (PEFC)</a:t>
            </a:r>
            <a:r>
              <a:rPr lang="en-GB" sz="3800" spc="-20" dirty="0">
                <a:solidFill>
                  <a:schemeClr val="tx1">
                    <a:lumMod val="50000"/>
                    <a:lumOff val="50000"/>
                  </a:schemeClr>
                </a:solidFill>
                <a:latin typeface="Arial" panose="020B0604020202020204" pitchFamily="34" charset="0"/>
                <a:cs typeface="Arial" panose="020B0604020202020204" pitchFamily="34" charset="0"/>
              </a:rPr>
              <a:t> are the largest global forest certification systems. They are separate, non-profit entities, but they share a common goal: to identify forests which are sustainably managed and environmentally sound. </a:t>
            </a:r>
          </a:p>
          <a:p>
            <a:pPr algn="l"/>
            <a:endParaRPr lang="en-GB" sz="3800" spc="-20" dirty="0">
              <a:solidFill>
                <a:schemeClr val="tx1">
                  <a:lumMod val="50000"/>
                  <a:lumOff val="50000"/>
                </a:schemeClr>
              </a:solidFill>
              <a:latin typeface="Arial" panose="020B0604020202020204" pitchFamily="34" charset="0"/>
              <a:cs typeface="Arial" panose="020B0604020202020204" pitchFamily="34" charset="0"/>
            </a:endParaRPr>
          </a:p>
          <a:p>
            <a:pPr algn="l"/>
            <a:r>
              <a:rPr lang="en-GB" sz="3800" spc="-20" dirty="0">
                <a:solidFill>
                  <a:schemeClr val="tx1">
                    <a:lumMod val="50000"/>
                    <a:lumOff val="50000"/>
                  </a:schemeClr>
                </a:solidFill>
                <a:latin typeface="Arial" panose="020B0604020202020204" pitchFamily="34" charset="0"/>
                <a:cs typeface="Arial" panose="020B0604020202020204" pitchFamily="34" charset="0"/>
              </a:rPr>
              <a:t>Products which carry the FSC or PEFC brands are made from materials which originate in well managed forests, or from trusted recycling sources.</a:t>
            </a:r>
          </a:p>
          <a:p>
            <a:pPr marL="12700" marR="12700" algn="l">
              <a:lnSpc>
                <a:spcPct val="100000"/>
              </a:lnSpc>
            </a:pPr>
            <a:endParaRPr lang="en-GB" sz="4000" dirty="0">
              <a:solidFill>
                <a:schemeClr val="tx1">
                  <a:lumMod val="50000"/>
                  <a:lumOff val="50000"/>
                </a:schemeClr>
              </a:solidFill>
              <a:latin typeface="Arial"/>
              <a:cs typeface="Arial"/>
            </a:endParaRPr>
          </a:p>
        </p:txBody>
      </p:sp>
      <p:sp>
        <p:nvSpPr>
          <p:cNvPr id="8"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Sustainable Forestry</a:t>
            </a:r>
            <a:endParaRPr sz="6600" b="1" spc="966" dirty="0">
              <a:solidFill>
                <a:srgbClr val="C0D119"/>
              </a:solidFill>
              <a:latin typeface="Arial" panose="020B0604020202020204" pitchFamily="34" charset="0"/>
              <a:cs typeface="Arial" panose="020B0604020202020204" pitchFamily="34" charset="0"/>
            </a:endParaRPr>
          </a:p>
        </p:txBody>
      </p:sp>
      <p:sp>
        <p:nvSpPr>
          <p:cNvPr id="9"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pic>
        <p:nvPicPr>
          <p:cNvPr id="2" name="Picture 1"/>
          <p:cNvPicPr>
            <a:picLocks noChangeAspect="1"/>
          </p:cNvPicPr>
          <p:nvPr/>
        </p:nvPicPr>
        <p:blipFill>
          <a:blip r:embed="rId2"/>
          <a:stretch>
            <a:fillRect/>
          </a:stretch>
        </p:blipFill>
        <p:spPr>
          <a:xfrm>
            <a:off x="548867" y="8251783"/>
            <a:ext cx="5548613" cy="4000163"/>
          </a:xfrm>
          <a:prstGeom prst="rect">
            <a:avLst/>
          </a:prstGeom>
        </p:spPr>
      </p:pic>
      <p:pic>
        <p:nvPicPr>
          <p:cNvPr id="5" name="Picture 4"/>
          <p:cNvPicPr>
            <a:picLocks noChangeAspect="1"/>
          </p:cNvPicPr>
          <p:nvPr/>
        </p:nvPicPr>
        <p:blipFill>
          <a:blip r:embed="rId3"/>
          <a:stretch>
            <a:fillRect/>
          </a:stretch>
        </p:blipFill>
        <p:spPr>
          <a:xfrm>
            <a:off x="1277830" y="3454715"/>
            <a:ext cx="4819650" cy="4191000"/>
          </a:xfrm>
          <a:prstGeom prst="rect">
            <a:avLst/>
          </a:prstGeom>
        </p:spPr>
      </p:pic>
    </p:spTree>
    <p:extLst>
      <p:ext uri="{BB962C8B-B14F-4D97-AF65-F5344CB8AC3E}">
        <p14:creationId xmlns:p14="http://schemas.microsoft.com/office/powerpoint/2010/main" val="9679413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59174258-EA0D-4D7B-879F-695F7A0E8E11}"/>
              </a:ext>
            </a:extLst>
          </p:cNvPr>
          <p:cNvSpPr/>
          <p:nvPr/>
        </p:nvSpPr>
        <p:spPr>
          <a:xfrm>
            <a:off x="1212122" y="3306132"/>
            <a:ext cx="10419144" cy="8686576"/>
          </a:xfrm>
          <a:prstGeom prst="rect">
            <a:avLst/>
          </a:prstGeom>
          <a:blipFill>
            <a:blip r:embed="rId2" cstate="print"/>
            <a:stretch>
              <a:fillRect/>
            </a:stretch>
          </a:blipFill>
        </p:spPr>
        <p:txBody>
          <a:bodyPr wrap="square" lIns="0" tIns="0" rIns="0" bIns="0" rtlCol="0">
            <a:noAutofit/>
          </a:bodyPr>
          <a:lstStyle/>
          <a:p>
            <a:endParaRPr/>
          </a:p>
        </p:txBody>
      </p:sp>
      <p:sp>
        <p:nvSpPr>
          <p:cNvPr id="5"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Managed Forestry Cycle</a:t>
            </a:r>
            <a:endParaRPr sz="6600" b="1" spc="966" dirty="0">
              <a:solidFill>
                <a:srgbClr val="C0D119"/>
              </a:solidFill>
              <a:latin typeface="Arial" panose="020B0604020202020204" pitchFamily="34" charset="0"/>
              <a:cs typeface="Arial" panose="020B0604020202020204" pitchFamily="34" charset="0"/>
            </a:endParaRPr>
          </a:p>
        </p:txBody>
      </p:sp>
      <p:sp>
        <p:nvSpPr>
          <p:cNvPr id="7"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
        <p:nvSpPr>
          <p:cNvPr id="4" name="TextBox 3"/>
          <p:cNvSpPr txBox="1"/>
          <p:nvPr/>
        </p:nvSpPr>
        <p:spPr>
          <a:xfrm>
            <a:off x="12326815" y="5659333"/>
            <a:ext cx="11535508" cy="540430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algn="l" rtl="0" latinLnBrk="1" hangingPunct="0"/>
            <a:r>
              <a:rPr lang="en-GB" sz="3800" spc="-20" dirty="0">
                <a:solidFill>
                  <a:schemeClr val="tx1">
                    <a:lumMod val="50000"/>
                    <a:lumOff val="50000"/>
                  </a:schemeClr>
                </a:solidFill>
                <a:latin typeface="Arial" panose="020B0604020202020204" pitchFamily="34" charset="0"/>
                <a:cs typeface="Arial" panose="020B0604020202020204" pitchFamily="34" charset="0"/>
              </a:rPr>
              <a:t>Logging activities can take many forms, from </a:t>
            </a:r>
            <a:endParaRPr lang="en-GB" sz="3800" spc="-20" dirty="0" smtClean="0">
              <a:solidFill>
                <a:schemeClr val="tx1">
                  <a:lumMod val="50000"/>
                  <a:lumOff val="50000"/>
                </a:schemeClr>
              </a:solidFill>
              <a:latin typeface="Arial" panose="020B0604020202020204" pitchFamily="34" charset="0"/>
              <a:cs typeface="Arial" panose="020B0604020202020204" pitchFamily="34" charset="0"/>
            </a:endParaRPr>
          </a:p>
          <a:p>
            <a:pPr algn="l" rtl="0" latinLnBrk="1" hangingPunct="0"/>
            <a:r>
              <a:rPr lang="en-GB" sz="3800" spc="-20" dirty="0" smtClean="0">
                <a:solidFill>
                  <a:schemeClr val="tx1">
                    <a:lumMod val="50000"/>
                    <a:lumOff val="50000"/>
                  </a:schemeClr>
                </a:solidFill>
                <a:latin typeface="Arial" panose="020B0604020202020204" pitchFamily="34" charset="0"/>
                <a:cs typeface="Arial" panose="020B0604020202020204" pitchFamily="34" charset="0"/>
              </a:rPr>
              <a:t>selective </a:t>
            </a:r>
            <a:r>
              <a:rPr lang="en-GB" sz="3800" spc="-20" dirty="0">
                <a:solidFill>
                  <a:schemeClr val="tx1">
                    <a:lumMod val="50000"/>
                    <a:lumOff val="50000"/>
                  </a:schemeClr>
                </a:solidFill>
                <a:latin typeface="Arial" panose="020B0604020202020204" pitchFamily="34" charset="0"/>
                <a:cs typeface="Arial" panose="020B0604020202020204" pitchFamily="34" charset="0"/>
              </a:rPr>
              <a:t>harvesting to limited, small-scale </a:t>
            </a:r>
            <a:r>
              <a:rPr lang="en-GB" sz="3800" spc="-20" dirty="0" smtClean="0">
                <a:solidFill>
                  <a:schemeClr val="tx1">
                    <a:lumMod val="50000"/>
                    <a:lumOff val="50000"/>
                  </a:schemeClr>
                </a:solidFill>
                <a:latin typeface="Arial" panose="020B0604020202020204" pitchFamily="34" charset="0"/>
                <a:cs typeface="Arial" panose="020B0604020202020204" pitchFamily="34" charset="0"/>
              </a:rPr>
              <a:t>clear</a:t>
            </a:r>
          </a:p>
          <a:p>
            <a:pPr algn="l" rtl="0" latinLnBrk="1" hangingPunct="0"/>
            <a:r>
              <a:rPr lang="en-GB" sz="3800" spc="-20" dirty="0" smtClean="0">
                <a:solidFill>
                  <a:schemeClr val="tx1">
                    <a:lumMod val="50000"/>
                    <a:lumOff val="50000"/>
                  </a:schemeClr>
                </a:solidFill>
                <a:latin typeface="Arial" panose="020B0604020202020204" pitchFamily="34" charset="0"/>
                <a:cs typeface="Arial" panose="020B0604020202020204" pitchFamily="34" charset="0"/>
              </a:rPr>
              <a:t>cutting</a:t>
            </a:r>
            <a:r>
              <a:rPr lang="en-GB" sz="3800" spc="-20" dirty="0">
                <a:solidFill>
                  <a:schemeClr val="tx1">
                    <a:lumMod val="50000"/>
                    <a:lumOff val="50000"/>
                  </a:schemeClr>
                </a:solidFill>
                <a:latin typeface="Arial" panose="020B0604020202020204" pitchFamily="34" charset="0"/>
                <a:cs typeface="Arial" panose="020B0604020202020204" pitchFamily="34" charset="0"/>
              </a:rPr>
              <a:t>, which, in temperate forests, can mimic natural disturbances such as fires or landslides. </a:t>
            </a:r>
            <a:endParaRPr lang="en-GB" sz="3800" spc="-20" dirty="0" smtClean="0">
              <a:solidFill>
                <a:schemeClr val="tx1">
                  <a:lumMod val="50000"/>
                  <a:lumOff val="50000"/>
                </a:schemeClr>
              </a:solidFill>
              <a:latin typeface="Arial" panose="020B0604020202020204" pitchFamily="34" charset="0"/>
              <a:cs typeface="Arial" panose="020B0604020202020204" pitchFamily="34" charset="0"/>
            </a:endParaRPr>
          </a:p>
          <a:p>
            <a:pPr algn="l" rtl="0" latinLnBrk="1" hangingPunct="0"/>
            <a:endParaRPr lang="en-GB" sz="3800" spc="-20" dirty="0">
              <a:solidFill>
                <a:schemeClr val="tx1">
                  <a:lumMod val="50000"/>
                  <a:lumOff val="50000"/>
                </a:schemeClr>
              </a:solidFill>
              <a:latin typeface="Arial" panose="020B0604020202020204" pitchFamily="34" charset="0"/>
              <a:cs typeface="Arial" panose="020B0604020202020204" pitchFamily="34" charset="0"/>
            </a:endParaRPr>
          </a:p>
          <a:p>
            <a:pPr algn="l" rtl="0" latinLnBrk="1" hangingPunct="0"/>
            <a:r>
              <a:rPr lang="en-GB" sz="3800" spc="-20" dirty="0">
                <a:solidFill>
                  <a:schemeClr val="tx1">
                    <a:lumMod val="50000"/>
                    <a:lumOff val="50000"/>
                  </a:schemeClr>
                </a:solidFill>
                <a:latin typeface="Arial" panose="020B0604020202020204" pitchFamily="34" charset="0"/>
                <a:cs typeface="Arial" panose="020B0604020202020204" pitchFamily="34" charset="0"/>
              </a:rPr>
              <a:t>The goal is to harvest in such a way that allows these species the chance to regenerate, and ensures that </a:t>
            </a:r>
            <a:r>
              <a:rPr lang="en-GB" sz="3800" spc="-20" dirty="0" smtClean="0">
                <a:solidFill>
                  <a:schemeClr val="tx1">
                    <a:lumMod val="50000"/>
                    <a:lumOff val="50000"/>
                  </a:schemeClr>
                </a:solidFill>
                <a:latin typeface="Arial" panose="020B0604020202020204" pitchFamily="34" charset="0"/>
                <a:cs typeface="Arial" panose="020B0604020202020204" pitchFamily="34" charset="0"/>
              </a:rPr>
              <a:t>   the </a:t>
            </a:r>
            <a:r>
              <a:rPr lang="en-GB" sz="3800" spc="-20" dirty="0">
                <a:solidFill>
                  <a:schemeClr val="tx1">
                    <a:lumMod val="50000"/>
                    <a:lumOff val="50000"/>
                  </a:schemeClr>
                </a:solidFill>
                <a:latin typeface="Arial" panose="020B0604020202020204" pitchFamily="34" charset="0"/>
                <a:cs typeface="Arial" panose="020B0604020202020204" pitchFamily="34" charset="0"/>
              </a:rPr>
              <a:t>forest’s overall ecological health is maintained, </a:t>
            </a:r>
            <a:r>
              <a:rPr lang="en-GB" sz="3800" spc="-20" dirty="0" smtClean="0">
                <a:solidFill>
                  <a:schemeClr val="tx1">
                    <a:lumMod val="50000"/>
                    <a:lumOff val="50000"/>
                  </a:schemeClr>
                </a:solidFill>
                <a:latin typeface="Arial" panose="020B0604020202020204" pitchFamily="34" charset="0"/>
                <a:cs typeface="Arial" panose="020B0604020202020204" pitchFamily="34" charset="0"/>
              </a:rPr>
              <a:t>    restored</a:t>
            </a:r>
            <a:r>
              <a:rPr lang="en-GB" sz="3800" spc="-20" dirty="0">
                <a:solidFill>
                  <a:schemeClr val="tx1">
                    <a:lumMod val="50000"/>
                    <a:lumOff val="50000"/>
                  </a:schemeClr>
                </a:solidFill>
                <a:latin typeface="Arial" panose="020B0604020202020204" pitchFamily="34" charset="0"/>
                <a:cs typeface="Arial" panose="020B0604020202020204" pitchFamily="34" charset="0"/>
              </a:rPr>
              <a:t>, or even enhanced.</a:t>
            </a:r>
          </a:p>
        </p:txBody>
      </p:sp>
    </p:spTree>
    <p:extLst>
      <p:ext uri="{BB962C8B-B14F-4D97-AF65-F5344CB8AC3E}">
        <p14:creationId xmlns:p14="http://schemas.microsoft.com/office/powerpoint/2010/main" val="2094474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4">
            <a:extLst>
              <a:ext uri="{FF2B5EF4-FFF2-40B4-BE49-F238E27FC236}">
                <a16:creationId xmlns:a16="http://schemas.microsoft.com/office/drawing/2014/main" id="{CDDF8A8B-91DC-483F-BEBC-4E3B23629A93}"/>
              </a:ext>
            </a:extLst>
          </p:cNvPr>
          <p:cNvSpPr/>
          <p:nvPr/>
        </p:nvSpPr>
        <p:spPr>
          <a:xfrm>
            <a:off x="1092093" y="3325036"/>
            <a:ext cx="18436878" cy="153888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76835" marR="786130" indent="0">
              <a:lnSpc>
                <a:spcPct val="100000"/>
              </a:lnSpc>
            </a:pPr>
            <a:r>
              <a:rPr lang="en-GB" sz="4400" b="1" spc="-5" dirty="0">
                <a:solidFill>
                  <a:schemeClr val="tx1">
                    <a:lumMod val="50000"/>
                    <a:lumOff val="50000"/>
                  </a:schemeClr>
                </a:solidFill>
                <a:latin typeface="Arial"/>
                <a:cs typeface="Arial"/>
              </a:rPr>
              <a:t>C</a:t>
            </a:r>
            <a:r>
              <a:rPr lang="en-GB" sz="4400" b="1" dirty="0">
                <a:solidFill>
                  <a:schemeClr val="tx1">
                    <a:lumMod val="50000"/>
                    <a:lumOff val="50000"/>
                  </a:schemeClr>
                </a:solidFill>
                <a:latin typeface="Arial"/>
                <a:cs typeface="Arial"/>
              </a:rPr>
              <a:t>on</a:t>
            </a:r>
            <a:r>
              <a:rPr lang="en-GB" sz="4400" b="1" spc="-45" dirty="0">
                <a:solidFill>
                  <a:schemeClr val="tx1">
                    <a:lumMod val="50000"/>
                    <a:lumOff val="50000"/>
                  </a:schemeClr>
                </a:solidFill>
                <a:latin typeface="Arial"/>
                <a:cs typeface="Arial"/>
              </a:rPr>
              <a:t>v</a:t>
            </a:r>
            <a:r>
              <a:rPr lang="en-GB" sz="4400" b="1" spc="-10" dirty="0">
                <a:solidFill>
                  <a:schemeClr val="tx1">
                    <a:lumMod val="50000"/>
                    <a:lumOff val="50000"/>
                  </a:schemeClr>
                </a:solidFill>
                <a:latin typeface="Arial"/>
                <a:cs typeface="Arial"/>
              </a:rPr>
              <a:t>e</a:t>
            </a:r>
            <a:r>
              <a:rPr lang="en-GB" sz="4400" b="1" spc="-5" dirty="0">
                <a:solidFill>
                  <a:schemeClr val="tx1">
                    <a:lumMod val="50000"/>
                    <a:lumOff val="50000"/>
                  </a:schemeClr>
                </a:solidFill>
                <a:latin typeface="Arial"/>
                <a:cs typeface="Arial"/>
              </a:rPr>
              <a:t>r</a:t>
            </a:r>
            <a:r>
              <a:rPr lang="en-GB" sz="4400" b="1" spc="-10" dirty="0">
                <a:solidFill>
                  <a:schemeClr val="tx1">
                    <a:lumMod val="50000"/>
                    <a:lumOff val="50000"/>
                  </a:schemeClr>
                </a:solidFill>
                <a:latin typeface="Arial"/>
                <a:cs typeface="Arial"/>
              </a:rPr>
              <a:t>s</a:t>
            </a:r>
            <a:r>
              <a:rPr lang="en-GB" sz="4400" b="1" dirty="0">
                <a:solidFill>
                  <a:schemeClr val="tx1">
                    <a:lumMod val="50000"/>
                    <a:lumOff val="50000"/>
                  </a:schemeClr>
                </a:solidFill>
                <a:latin typeface="Arial"/>
                <a:cs typeface="Arial"/>
              </a:rPr>
              <a:t>ion</a:t>
            </a:r>
            <a:r>
              <a:rPr lang="en-GB" sz="4400" b="1" spc="3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i</a:t>
            </a:r>
            <a:r>
              <a:rPr lang="en-GB" sz="4400" dirty="0">
                <a:solidFill>
                  <a:schemeClr val="tx1">
                    <a:lumMod val="50000"/>
                    <a:lumOff val="50000"/>
                  </a:schemeClr>
                </a:solidFill>
                <a:latin typeface="Arial"/>
                <a:cs typeface="Arial"/>
              </a:rPr>
              <a:t>s t</a:t>
            </a:r>
            <a:r>
              <a:rPr lang="en-GB" sz="4400" spc="-10" dirty="0">
                <a:solidFill>
                  <a:schemeClr val="tx1">
                    <a:lumMod val="50000"/>
                    <a:lumOff val="50000"/>
                  </a:schemeClr>
                </a:solidFill>
                <a:latin typeface="Arial"/>
                <a:cs typeface="Arial"/>
              </a:rPr>
              <a:t>h</a:t>
            </a:r>
            <a:r>
              <a:rPr lang="en-GB" sz="4400"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t</a:t>
            </a:r>
            <a:r>
              <a:rPr lang="en-GB" sz="4400" spc="-10" dirty="0">
                <a:solidFill>
                  <a:schemeClr val="tx1">
                    <a:lumMod val="50000"/>
                    <a:lumOff val="50000"/>
                  </a:schemeClr>
                </a:solidFill>
                <a:latin typeface="Arial"/>
                <a:cs typeface="Arial"/>
              </a:rPr>
              <a:t>e</a:t>
            </a:r>
            <a:r>
              <a:rPr lang="en-GB" sz="4400" dirty="0">
                <a:solidFill>
                  <a:schemeClr val="tx1">
                    <a:lumMod val="50000"/>
                    <a:lumOff val="50000"/>
                  </a:schemeClr>
                </a:solidFill>
                <a:latin typeface="Arial"/>
                <a:cs typeface="Arial"/>
              </a:rPr>
              <a:t>rm</a:t>
            </a:r>
            <a:r>
              <a:rPr lang="en-GB" sz="4400" spc="-10" dirty="0">
                <a:solidFill>
                  <a:schemeClr val="tx1">
                    <a:lumMod val="50000"/>
                    <a:lumOff val="50000"/>
                  </a:schemeClr>
                </a:solidFill>
                <a:latin typeface="Arial"/>
                <a:cs typeface="Arial"/>
              </a:rPr>
              <a:t> g</a:t>
            </a:r>
            <a:r>
              <a:rPr lang="en-GB" sz="4400" spc="-5" dirty="0">
                <a:solidFill>
                  <a:schemeClr val="tx1">
                    <a:lumMod val="50000"/>
                    <a:lumOff val="50000"/>
                  </a:schemeClr>
                </a:solidFill>
                <a:latin typeface="Arial"/>
                <a:cs typeface="Arial"/>
              </a:rPr>
              <a:t>i</a:t>
            </a:r>
            <a:r>
              <a:rPr lang="en-GB" sz="4400" spc="-10" dirty="0">
                <a:solidFill>
                  <a:schemeClr val="tx1">
                    <a:lumMod val="50000"/>
                    <a:lumOff val="50000"/>
                  </a:schemeClr>
                </a:solidFill>
                <a:latin typeface="Arial"/>
                <a:cs typeface="Arial"/>
              </a:rPr>
              <a:t>v</a:t>
            </a:r>
            <a:r>
              <a:rPr lang="en-GB" sz="4400" dirty="0">
                <a:solidFill>
                  <a:schemeClr val="tx1">
                    <a:lumMod val="50000"/>
                    <a:lumOff val="50000"/>
                  </a:schemeClr>
                </a:solidFill>
                <a:latin typeface="Arial"/>
                <a:cs typeface="Arial"/>
              </a:rPr>
              <a:t>en</a:t>
            </a:r>
            <a:r>
              <a:rPr lang="en-GB" sz="4400" spc="1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to</a:t>
            </a:r>
            <a:r>
              <a:rPr lang="en-GB" sz="4400" spc="-5" dirty="0">
                <a:solidFill>
                  <a:schemeClr val="tx1">
                    <a:lumMod val="50000"/>
                    <a:lumOff val="50000"/>
                  </a:schemeClr>
                </a:solidFill>
                <a:latin typeface="Arial"/>
                <a:cs typeface="Arial"/>
              </a:rPr>
              <a:t> </a:t>
            </a:r>
            <a:r>
              <a:rPr lang="en-GB" sz="4400" spc="-10"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a</a:t>
            </a:r>
            <a:r>
              <a:rPr lang="en-GB" sz="4400" spc="-40" dirty="0">
                <a:solidFill>
                  <a:schemeClr val="tx1">
                    <a:lumMod val="50000"/>
                    <a:lumOff val="50000"/>
                  </a:schemeClr>
                </a:solidFill>
                <a:latin typeface="Arial"/>
                <a:cs typeface="Arial"/>
              </a:rPr>
              <a:t>w</a:t>
            </a:r>
            <a:r>
              <a:rPr lang="en-GB" sz="4400" spc="-5"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n</a:t>
            </a:r>
            <a:r>
              <a:rPr lang="en-GB" sz="4400" dirty="0">
                <a:solidFill>
                  <a:schemeClr val="tx1">
                    <a:lumMod val="50000"/>
                    <a:lumOff val="50000"/>
                  </a:schemeClr>
                </a:solidFill>
                <a:latin typeface="Arial"/>
                <a:cs typeface="Arial"/>
              </a:rPr>
              <a:t>g</a:t>
            </a:r>
            <a:r>
              <a:rPr lang="en-GB" sz="4400" spc="3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t</a:t>
            </a:r>
            <a:r>
              <a:rPr lang="en-GB" sz="4400" spc="-10" dirty="0">
                <a:solidFill>
                  <a:schemeClr val="tx1">
                    <a:lumMod val="50000"/>
                    <a:lumOff val="50000"/>
                  </a:schemeClr>
                </a:solidFill>
                <a:latin typeface="Arial"/>
                <a:cs typeface="Arial"/>
              </a:rPr>
              <a:t>h</a:t>
            </a:r>
            <a:r>
              <a:rPr lang="en-GB" sz="4400"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 l</a:t>
            </a:r>
            <a:r>
              <a:rPr lang="en-GB" sz="4400" spc="-10"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g</a:t>
            </a:r>
            <a:r>
              <a:rPr lang="en-GB" sz="4400" spc="1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i</a:t>
            </a:r>
            <a:r>
              <a:rPr lang="en-GB" sz="4400" spc="-10" dirty="0">
                <a:solidFill>
                  <a:schemeClr val="tx1">
                    <a:lumMod val="50000"/>
                    <a:lumOff val="50000"/>
                  </a:schemeClr>
                </a:solidFill>
                <a:latin typeface="Arial"/>
                <a:cs typeface="Arial"/>
              </a:rPr>
              <a:t>n</a:t>
            </a:r>
            <a:r>
              <a:rPr lang="en-GB" sz="4400" dirty="0">
                <a:solidFill>
                  <a:schemeClr val="tx1">
                    <a:lumMod val="50000"/>
                    <a:lumOff val="50000"/>
                  </a:schemeClr>
                </a:solidFill>
                <a:latin typeface="Arial"/>
                <a:cs typeface="Arial"/>
              </a:rPr>
              <a:t>to m</a:t>
            </a:r>
            <a:r>
              <a:rPr lang="en-GB" sz="4400" spc="-10" dirty="0">
                <a:solidFill>
                  <a:schemeClr val="tx1">
                    <a:lumMod val="50000"/>
                    <a:lumOff val="50000"/>
                  </a:schemeClr>
                </a:solidFill>
                <a:latin typeface="Arial"/>
                <a:cs typeface="Arial"/>
              </a:rPr>
              <a:t>a</a:t>
            </a:r>
            <a:r>
              <a:rPr lang="en-GB" sz="4400" dirty="0">
                <a:solidFill>
                  <a:schemeClr val="tx1">
                    <a:lumMod val="50000"/>
                    <a:lumOff val="50000"/>
                  </a:schemeClr>
                </a:solidFill>
                <a:latin typeface="Arial"/>
                <a:cs typeface="Arial"/>
              </a:rPr>
              <a:t>r</a:t>
            </a:r>
            <a:r>
              <a:rPr lang="en-GB" sz="4400" spc="-10" dirty="0">
                <a:solidFill>
                  <a:schemeClr val="tx1">
                    <a:lumMod val="50000"/>
                    <a:lumOff val="50000"/>
                  </a:schemeClr>
                </a:solidFill>
                <a:latin typeface="Arial"/>
                <a:cs typeface="Arial"/>
              </a:rPr>
              <a:t>k</a:t>
            </a:r>
            <a:r>
              <a:rPr lang="en-GB" sz="4400" dirty="0">
                <a:solidFill>
                  <a:schemeClr val="tx1">
                    <a:lumMod val="50000"/>
                    <a:lumOff val="50000"/>
                  </a:schemeClr>
                </a:solidFill>
                <a:latin typeface="Arial"/>
                <a:cs typeface="Arial"/>
              </a:rPr>
              <a:t>et</a:t>
            </a:r>
            <a:r>
              <a:rPr lang="en-GB" sz="4400" spc="-10" dirty="0">
                <a:solidFill>
                  <a:schemeClr val="tx1">
                    <a:lumMod val="50000"/>
                    <a:lumOff val="50000"/>
                  </a:schemeClr>
                </a:solidFill>
                <a:latin typeface="Arial"/>
                <a:cs typeface="Arial"/>
              </a:rPr>
              <a:t>ab</a:t>
            </a:r>
            <a:r>
              <a:rPr lang="en-GB" sz="4400" spc="-5" dirty="0">
                <a:solidFill>
                  <a:schemeClr val="tx1">
                    <a:lumMod val="50000"/>
                    <a:lumOff val="50000"/>
                  </a:schemeClr>
                </a:solidFill>
                <a:latin typeface="Arial"/>
                <a:cs typeface="Arial"/>
              </a:rPr>
              <a:t>l</a:t>
            </a:r>
            <a:r>
              <a:rPr lang="en-GB" sz="4400"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t</a:t>
            </a:r>
            <a:r>
              <a:rPr lang="en-GB" sz="4400" spc="-5" dirty="0">
                <a:solidFill>
                  <a:schemeClr val="tx1">
                    <a:lumMod val="50000"/>
                    <a:lumOff val="50000"/>
                  </a:schemeClr>
                </a:solidFill>
                <a:latin typeface="Arial"/>
                <a:cs typeface="Arial"/>
              </a:rPr>
              <a:t>i</a:t>
            </a:r>
            <a:r>
              <a:rPr lang="en-GB" sz="4400" dirty="0">
                <a:solidFill>
                  <a:schemeClr val="tx1">
                    <a:lumMod val="50000"/>
                    <a:lumOff val="50000"/>
                  </a:schemeClr>
                </a:solidFill>
                <a:latin typeface="Arial"/>
                <a:cs typeface="Arial"/>
              </a:rPr>
              <a:t>m</a:t>
            </a:r>
            <a:r>
              <a:rPr lang="en-GB" sz="4400" spc="-10" dirty="0">
                <a:solidFill>
                  <a:schemeClr val="tx1">
                    <a:lumMod val="50000"/>
                    <a:lumOff val="50000"/>
                  </a:schemeClr>
                </a:solidFill>
                <a:latin typeface="Arial"/>
                <a:cs typeface="Arial"/>
              </a:rPr>
              <a:t>be</a:t>
            </a:r>
            <a:r>
              <a:rPr lang="en-GB" sz="4400" spc="-100" dirty="0">
                <a:solidFill>
                  <a:schemeClr val="tx1">
                    <a:lumMod val="50000"/>
                    <a:lumOff val="50000"/>
                  </a:schemeClr>
                </a:solidFill>
                <a:latin typeface="Arial"/>
                <a:cs typeface="Arial"/>
              </a:rPr>
              <a:t>r</a:t>
            </a:r>
            <a:r>
              <a:rPr lang="en-GB" sz="4400" dirty="0">
                <a:solidFill>
                  <a:schemeClr val="tx1">
                    <a:lumMod val="50000"/>
                    <a:lumOff val="50000"/>
                  </a:schemeClr>
                </a:solidFill>
                <a:latin typeface="Arial"/>
                <a:cs typeface="Arial"/>
              </a:rPr>
              <a:t>.</a:t>
            </a:r>
          </a:p>
          <a:p>
            <a:pPr marL="12700" marR="12700" algn="l">
              <a:lnSpc>
                <a:spcPct val="100000"/>
              </a:lnSpc>
            </a:pPr>
            <a:endParaRPr lang="en-GB" sz="2800" dirty="0">
              <a:latin typeface="Arial"/>
              <a:cs typeface="Arial"/>
            </a:endParaRPr>
          </a:p>
          <a:p>
            <a:pPr marL="12700" marR="12700" algn="l">
              <a:lnSpc>
                <a:spcPct val="100000"/>
              </a:lnSpc>
            </a:pPr>
            <a:endParaRPr lang="en-GB" sz="2800" dirty="0">
              <a:latin typeface="Arial"/>
              <a:cs typeface="Arial"/>
            </a:endParaRPr>
          </a:p>
        </p:txBody>
      </p:sp>
      <p:sp>
        <p:nvSpPr>
          <p:cNvPr id="6" name="object 18">
            <a:extLst>
              <a:ext uri="{FF2B5EF4-FFF2-40B4-BE49-F238E27FC236}">
                <a16:creationId xmlns:a16="http://schemas.microsoft.com/office/drawing/2014/main" id="{49D943C3-DC40-442F-AA9D-B79F0811FECE}"/>
              </a:ext>
            </a:extLst>
          </p:cNvPr>
          <p:cNvSpPr/>
          <p:nvPr/>
        </p:nvSpPr>
        <p:spPr>
          <a:xfrm>
            <a:off x="1102378" y="5327898"/>
            <a:ext cx="4859215" cy="39401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9">
            <a:extLst>
              <a:ext uri="{FF2B5EF4-FFF2-40B4-BE49-F238E27FC236}">
                <a16:creationId xmlns:a16="http://schemas.microsoft.com/office/drawing/2014/main" id="{D0915352-B7C4-49D3-9E12-2917AD044415}"/>
              </a:ext>
            </a:extLst>
          </p:cNvPr>
          <p:cNvSpPr/>
          <p:nvPr/>
        </p:nvSpPr>
        <p:spPr>
          <a:xfrm>
            <a:off x="16045778" y="5316558"/>
            <a:ext cx="5216770" cy="3940175"/>
          </a:xfrm>
          <a:prstGeom prst="rect">
            <a:avLst/>
          </a:prstGeom>
          <a:blipFill>
            <a:blip r:embed="rId3" cstate="print"/>
            <a:stretch>
              <a:fillRect/>
            </a:stretch>
          </a:blipFill>
        </p:spPr>
        <p:txBody>
          <a:bodyPr wrap="square" lIns="0" tIns="0" rIns="0" bIns="0" rtlCol="0">
            <a:noAutofit/>
          </a:bodyPr>
          <a:lstStyle/>
          <a:p>
            <a:endParaRPr/>
          </a:p>
        </p:txBody>
      </p:sp>
      <p:sp>
        <p:nvSpPr>
          <p:cNvPr id="9" name="object 20">
            <a:extLst>
              <a:ext uri="{FF2B5EF4-FFF2-40B4-BE49-F238E27FC236}">
                <a16:creationId xmlns:a16="http://schemas.microsoft.com/office/drawing/2014/main" id="{CFE90356-8F32-4F3A-A50D-C421AF0AD3B5}"/>
              </a:ext>
            </a:extLst>
          </p:cNvPr>
          <p:cNvSpPr/>
          <p:nvPr/>
        </p:nvSpPr>
        <p:spPr>
          <a:xfrm>
            <a:off x="8147171" y="8510341"/>
            <a:ext cx="6175315" cy="3940175"/>
          </a:xfrm>
          <a:prstGeom prst="rect">
            <a:avLst/>
          </a:prstGeom>
          <a:blipFill>
            <a:blip r:embed="rId4" cstate="print"/>
            <a:stretch>
              <a:fillRect/>
            </a:stretch>
          </a:blipFill>
        </p:spPr>
        <p:txBody>
          <a:bodyPr wrap="square" lIns="0" tIns="0" rIns="0" bIns="0" rtlCol="0">
            <a:noAutofit/>
          </a:bodyPr>
          <a:lstStyle/>
          <a:p>
            <a:endParaRPr/>
          </a:p>
        </p:txBody>
      </p:sp>
      <p:sp>
        <p:nvSpPr>
          <p:cNvPr id="10" name="Shape 1425">
            <a:extLst>
              <a:ext uri="{FF2B5EF4-FFF2-40B4-BE49-F238E27FC236}">
                <a16:creationId xmlns:a16="http://schemas.microsoft.com/office/drawing/2014/main" id="{15A05E42-9C6A-448A-B65A-4FCECEB11496}"/>
              </a:ext>
            </a:extLst>
          </p:cNvPr>
          <p:cNvSpPr/>
          <p:nvPr/>
        </p:nvSpPr>
        <p:spPr>
          <a:xfrm rot="1315881">
            <a:off x="9048020" y="5941253"/>
            <a:ext cx="4373617" cy="2243254"/>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11" name="Shape 1425">
            <a:extLst>
              <a:ext uri="{FF2B5EF4-FFF2-40B4-BE49-F238E27FC236}">
                <a16:creationId xmlns:a16="http://schemas.microsoft.com/office/drawing/2014/main" id="{2AC77238-688C-4ABB-A422-446DC77C799C}"/>
              </a:ext>
            </a:extLst>
          </p:cNvPr>
          <p:cNvSpPr/>
          <p:nvPr/>
        </p:nvSpPr>
        <p:spPr>
          <a:xfrm rot="10800000">
            <a:off x="14686819" y="9685328"/>
            <a:ext cx="4373617" cy="1538883"/>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12" name="Shape 14">
            <a:extLst>
              <a:ext uri="{FF2B5EF4-FFF2-40B4-BE49-F238E27FC236}">
                <a16:creationId xmlns:a16="http://schemas.microsoft.com/office/drawing/2014/main" id="{2786F912-0C45-47F0-9F30-751115344883}"/>
              </a:ext>
            </a:extLst>
          </p:cNvPr>
          <p:cNvSpPr/>
          <p:nvPr/>
        </p:nvSpPr>
        <p:spPr>
          <a:xfrm>
            <a:off x="1092093" y="4294266"/>
            <a:ext cx="4859215" cy="153888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76835" marR="786130" indent="0" algn="l">
              <a:lnSpc>
                <a:spcPct val="100000"/>
              </a:lnSpc>
            </a:pPr>
            <a:r>
              <a:rPr lang="en-GB" sz="4400" b="1" spc="-5" dirty="0">
                <a:solidFill>
                  <a:schemeClr val="tx1">
                    <a:lumMod val="50000"/>
                    <a:lumOff val="50000"/>
                  </a:schemeClr>
                </a:solidFill>
                <a:latin typeface="Arial"/>
                <a:cs typeface="Arial"/>
              </a:rPr>
              <a:t>Tree Felled</a:t>
            </a:r>
            <a:endParaRPr lang="en-GB" sz="4400" b="1"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a:p>
            <a:pPr marL="12700" marR="12700" algn="l">
              <a:lnSpc>
                <a:spcPct val="100000"/>
              </a:lnSpc>
            </a:pPr>
            <a:endParaRPr lang="en-GB" sz="2800" dirty="0">
              <a:latin typeface="Arial"/>
              <a:cs typeface="Arial"/>
            </a:endParaRPr>
          </a:p>
        </p:txBody>
      </p:sp>
      <p:sp>
        <p:nvSpPr>
          <p:cNvPr id="13" name="Shape 14">
            <a:extLst>
              <a:ext uri="{FF2B5EF4-FFF2-40B4-BE49-F238E27FC236}">
                <a16:creationId xmlns:a16="http://schemas.microsoft.com/office/drawing/2014/main" id="{AFA1E117-718A-4049-BCDB-693AE7EC2E98}"/>
              </a:ext>
            </a:extLst>
          </p:cNvPr>
          <p:cNvSpPr/>
          <p:nvPr/>
        </p:nvSpPr>
        <p:spPr>
          <a:xfrm>
            <a:off x="15772830" y="4392932"/>
            <a:ext cx="6592185" cy="153888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76835" marR="786130" indent="0" algn="l">
              <a:lnSpc>
                <a:spcPct val="100000"/>
              </a:lnSpc>
            </a:pPr>
            <a:r>
              <a:rPr lang="en-GB" sz="4400" b="1" spc="-5" dirty="0">
                <a:solidFill>
                  <a:schemeClr val="tx1">
                    <a:lumMod val="50000"/>
                    <a:lumOff val="50000"/>
                  </a:schemeClr>
                </a:solidFill>
                <a:latin typeface="Arial"/>
                <a:cs typeface="Arial"/>
              </a:rPr>
              <a:t>Transport to Sawmill</a:t>
            </a:r>
            <a:endParaRPr lang="en-GB" sz="4400"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a:p>
            <a:pPr marL="12700" marR="12700" algn="l">
              <a:lnSpc>
                <a:spcPct val="100000"/>
              </a:lnSpc>
            </a:pPr>
            <a:endParaRPr lang="en-GB" sz="2800" dirty="0">
              <a:latin typeface="Arial"/>
              <a:cs typeface="Arial"/>
            </a:endParaRPr>
          </a:p>
        </p:txBody>
      </p:sp>
      <p:sp>
        <p:nvSpPr>
          <p:cNvPr id="14" name="Shape 14">
            <a:extLst>
              <a:ext uri="{FF2B5EF4-FFF2-40B4-BE49-F238E27FC236}">
                <a16:creationId xmlns:a16="http://schemas.microsoft.com/office/drawing/2014/main" id="{6143CECB-89BB-4D21-97E2-11BC8AFC5E38}"/>
              </a:ext>
            </a:extLst>
          </p:cNvPr>
          <p:cNvSpPr/>
          <p:nvPr/>
        </p:nvSpPr>
        <p:spPr>
          <a:xfrm>
            <a:off x="14322486" y="11652807"/>
            <a:ext cx="6592185" cy="153888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76835" marR="786130" indent="0" algn="l">
              <a:lnSpc>
                <a:spcPct val="100000"/>
              </a:lnSpc>
            </a:pPr>
            <a:r>
              <a:rPr lang="en-GB" sz="4400" b="1" spc="-5" dirty="0">
                <a:solidFill>
                  <a:schemeClr val="tx1">
                    <a:lumMod val="50000"/>
                    <a:lumOff val="50000"/>
                  </a:schemeClr>
                </a:solidFill>
                <a:latin typeface="Arial"/>
                <a:cs typeface="Arial"/>
              </a:rPr>
              <a:t>Cut into Planks</a:t>
            </a:r>
            <a:endParaRPr lang="en-GB" sz="4400"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a:p>
            <a:pPr marL="12700" marR="12700" algn="l">
              <a:lnSpc>
                <a:spcPct val="100000"/>
              </a:lnSpc>
            </a:pPr>
            <a:endParaRPr lang="en-GB" sz="2800" dirty="0">
              <a:latin typeface="Arial"/>
              <a:cs typeface="Arial"/>
            </a:endParaRPr>
          </a:p>
        </p:txBody>
      </p:sp>
      <p:sp>
        <p:nvSpPr>
          <p:cNvPr id="15"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Conversion</a:t>
            </a:r>
            <a:endParaRPr sz="6600" b="1" spc="966" dirty="0">
              <a:solidFill>
                <a:srgbClr val="C0D119"/>
              </a:solidFill>
              <a:latin typeface="Arial" panose="020B0604020202020204" pitchFamily="34" charset="0"/>
              <a:cs typeface="Arial" panose="020B0604020202020204" pitchFamily="34" charset="0"/>
            </a:endParaRPr>
          </a:p>
        </p:txBody>
      </p:sp>
      <p:sp>
        <p:nvSpPr>
          <p:cNvPr id="16"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393107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4">
            <a:extLst>
              <a:ext uri="{FF2B5EF4-FFF2-40B4-BE49-F238E27FC236}">
                <a16:creationId xmlns:a16="http://schemas.microsoft.com/office/drawing/2014/main" id="{CDDF8A8B-91DC-483F-BEBC-4E3B23629A93}"/>
              </a:ext>
            </a:extLst>
          </p:cNvPr>
          <p:cNvSpPr/>
          <p:nvPr/>
        </p:nvSpPr>
        <p:spPr>
          <a:xfrm>
            <a:off x="1634732" y="3500001"/>
            <a:ext cx="18436878" cy="1107996"/>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76835" marR="786130" indent="0" algn="l">
              <a:lnSpc>
                <a:spcPct val="100000"/>
              </a:lnSpc>
            </a:pPr>
            <a:r>
              <a:rPr lang="en-GB" sz="4400" b="1" spc="-5" dirty="0">
                <a:solidFill>
                  <a:schemeClr val="tx1">
                    <a:lumMod val="50000"/>
                    <a:lumOff val="50000"/>
                  </a:schemeClr>
                </a:solidFill>
                <a:latin typeface="Arial"/>
                <a:cs typeface="Arial"/>
              </a:rPr>
              <a:t>C</a:t>
            </a:r>
            <a:r>
              <a:rPr lang="en-GB" sz="4400" b="1" dirty="0">
                <a:solidFill>
                  <a:schemeClr val="tx1">
                    <a:lumMod val="50000"/>
                    <a:lumOff val="50000"/>
                  </a:schemeClr>
                </a:solidFill>
                <a:latin typeface="Arial"/>
                <a:cs typeface="Arial"/>
              </a:rPr>
              <a:t>on</a:t>
            </a:r>
            <a:r>
              <a:rPr lang="en-GB" sz="4400" b="1" spc="-45" dirty="0">
                <a:solidFill>
                  <a:schemeClr val="tx1">
                    <a:lumMod val="50000"/>
                    <a:lumOff val="50000"/>
                  </a:schemeClr>
                </a:solidFill>
                <a:latin typeface="Arial"/>
                <a:cs typeface="Arial"/>
              </a:rPr>
              <a:t>v</a:t>
            </a:r>
            <a:r>
              <a:rPr lang="en-GB" sz="4400" b="1" spc="-10" dirty="0">
                <a:solidFill>
                  <a:schemeClr val="tx1">
                    <a:lumMod val="50000"/>
                    <a:lumOff val="50000"/>
                  </a:schemeClr>
                </a:solidFill>
                <a:latin typeface="Arial"/>
                <a:cs typeface="Arial"/>
              </a:rPr>
              <a:t>e</a:t>
            </a:r>
            <a:r>
              <a:rPr lang="en-GB" sz="4400" b="1" spc="-5" dirty="0">
                <a:solidFill>
                  <a:schemeClr val="tx1">
                    <a:lumMod val="50000"/>
                    <a:lumOff val="50000"/>
                  </a:schemeClr>
                </a:solidFill>
                <a:latin typeface="Arial"/>
                <a:cs typeface="Arial"/>
              </a:rPr>
              <a:t>r</a:t>
            </a:r>
            <a:r>
              <a:rPr lang="en-GB" sz="4400" b="1" spc="-10" dirty="0">
                <a:solidFill>
                  <a:schemeClr val="tx1">
                    <a:lumMod val="50000"/>
                    <a:lumOff val="50000"/>
                  </a:schemeClr>
                </a:solidFill>
                <a:latin typeface="Arial"/>
                <a:cs typeface="Arial"/>
              </a:rPr>
              <a:t>s</a:t>
            </a:r>
            <a:r>
              <a:rPr lang="en-GB" sz="4400" b="1" dirty="0">
                <a:solidFill>
                  <a:schemeClr val="tx1">
                    <a:lumMod val="50000"/>
                    <a:lumOff val="50000"/>
                  </a:schemeClr>
                </a:solidFill>
                <a:latin typeface="Arial"/>
                <a:cs typeface="Arial"/>
              </a:rPr>
              <a:t>ion – </a:t>
            </a:r>
            <a:r>
              <a:rPr lang="en-GB" sz="4400" dirty="0">
                <a:solidFill>
                  <a:schemeClr val="tx1">
                    <a:lumMod val="50000"/>
                    <a:lumOff val="50000"/>
                  </a:schemeClr>
                </a:solidFill>
                <a:latin typeface="Arial"/>
                <a:cs typeface="Arial"/>
              </a:rPr>
              <a:t>Through and Through (Slab Sawn</a:t>
            </a:r>
            <a:r>
              <a:rPr lang="en-GB" sz="4400" b="1" dirty="0">
                <a:solidFill>
                  <a:schemeClr val="tx1">
                    <a:lumMod val="50000"/>
                    <a:lumOff val="50000"/>
                  </a:schemeClr>
                </a:solidFill>
                <a:latin typeface="Arial"/>
                <a:cs typeface="Arial"/>
              </a:rPr>
              <a:t>)</a:t>
            </a:r>
            <a:endParaRPr lang="en-GB" sz="2800"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p:txBody>
      </p:sp>
      <p:sp>
        <p:nvSpPr>
          <p:cNvPr id="16" name="object 11">
            <a:extLst>
              <a:ext uri="{FF2B5EF4-FFF2-40B4-BE49-F238E27FC236}">
                <a16:creationId xmlns:a16="http://schemas.microsoft.com/office/drawing/2014/main" id="{8E0AD9FE-EB12-4C66-9B41-32EC8F6BD2DF}"/>
              </a:ext>
            </a:extLst>
          </p:cNvPr>
          <p:cNvSpPr/>
          <p:nvPr/>
        </p:nvSpPr>
        <p:spPr>
          <a:xfrm>
            <a:off x="14393434" y="3463043"/>
            <a:ext cx="4024070" cy="3267723"/>
          </a:xfrm>
          <a:prstGeom prst="rect">
            <a:avLst/>
          </a:prstGeom>
          <a:blipFill>
            <a:blip r:embed="rId2" cstate="print"/>
            <a:stretch>
              <a:fillRect/>
            </a:stretch>
          </a:blipFill>
        </p:spPr>
        <p:txBody>
          <a:bodyPr wrap="square" lIns="0" tIns="0" rIns="0" bIns="0" rtlCol="0">
            <a:noAutofit/>
          </a:bodyPr>
          <a:lstStyle/>
          <a:p>
            <a:endParaRPr dirty="0"/>
          </a:p>
        </p:txBody>
      </p:sp>
      <p:graphicFrame>
        <p:nvGraphicFramePr>
          <p:cNvPr id="17" name="Table 3">
            <a:extLst>
              <a:ext uri="{FF2B5EF4-FFF2-40B4-BE49-F238E27FC236}">
                <a16:creationId xmlns:a16="http://schemas.microsoft.com/office/drawing/2014/main" id="{A39D4E39-7697-4326-9026-D812E4EB8FFF}"/>
              </a:ext>
            </a:extLst>
          </p:cNvPr>
          <p:cNvGraphicFramePr>
            <a:graphicFrameLocks noGrp="1"/>
          </p:cNvGraphicFramePr>
          <p:nvPr>
            <p:extLst>
              <p:ext uri="{D42A27DB-BD31-4B8C-83A1-F6EECF244321}">
                <p14:modId xmlns:p14="http://schemas.microsoft.com/office/powerpoint/2010/main" val="868043099"/>
              </p:ext>
            </p:extLst>
          </p:nvPr>
        </p:nvGraphicFramePr>
        <p:xfrm>
          <a:off x="384908" y="7507551"/>
          <a:ext cx="22967462" cy="4382817"/>
        </p:xfrm>
        <a:graphic>
          <a:graphicData uri="http://schemas.openxmlformats.org/drawingml/2006/table">
            <a:tbl>
              <a:tblPr firstRow="1" bandRow="1">
                <a:tableStyleId>{5DA37D80-6434-44D0-A028-1B22A696006F}</a:tableStyleId>
              </a:tblPr>
              <a:tblGrid>
                <a:gridCol w="11483731">
                  <a:extLst>
                    <a:ext uri="{9D8B030D-6E8A-4147-A177-3AD203B41FA5}">
                      <a16:colId xmlns:a16="http://schemas.microsoft.com/office/drawing/2014/main" val="1822331964"/>
                    </a:ext>
                  </a:extLst>
                </a:gridCol>
                <a:gridCol w="11483731">
                  <a:extLst>
                    <a:ext uri="{9D8B030D-6E8A-4147-A177-3AD203B41FA5}">
                      <a16:colId xmlns:a16="http://schemas.microsoft.com/office/drawing/2014/main" val="2633455032"/>
                    </a:ext>
                  </a:extLst>
                </a:gridCol>
              </a:tblGrid>
              <a:tr h="886100">
                <a:tc>
                  <a:txBody>
                    <a:bodyPr/>
                    <a:lstStyle/>
                    <a:p>
                      <a:r>
                        <a:rPr lang="en-GB" sz="3600" b="1" dirty="0">
                          <a:solidFill>
                            <a:schemeClr val="bg1"/>
                          </a:solidFill>
                        </a:rPr>
                        <a:t>Advantages</a:t>
                      </a:r>
                    </a:p>
                  </a:txBody>
                  <a:tcPr>
                    <a:solidFill>
                      <a:srgbClr val="026848"/>
                    </a:solidFill>
                  </a:tcPr>
                </a:tc>
                <a:tc>
                  <a:txBody>
                    <a:bodyPr/>
                    <a:lstStyle/>
                    <a:p>
                      <a:r>
                        <a:rPr lang="en-GB" sz="3600" b="0" dirty="0">
                          <a:solidFill>
                            <a:schemeClr val="tx1">
                              <a:lumMod val="50000"/>
                              <a:lumOff val="50000"/>
                            </a:schemeClr>
                          </a:solidFill>
                        </a:rPr>
                        <a:t>Simplest, quickest and cheapest method</a:t>
                      </a:r>
                    </a:p>
                  </a:txBody>
                  <a:tcPr/>
                </a:tc>
                <a:extLst>
                  <a:ext uri="{0D108BD9-81ED-4DB2-BD59-A6C34878D82A}">
                    <a16:rowId xmlns:a16="http://schemas.microsoft.com/office/drawing/2014/main" val="277323329"/>
                  </a:ext>
                </a:extLst>
              </a:tr>
              <a:tr h="925551">
                <a:tc>
                  <a:txBody>
                    <a:bodyPr/>
                    <a:lstStyle/>
                    <a:p>
                      <a:r>
                        <a:rPr lang="en-GB" sz="3600" b="1" dirty="0">
                          <a:solidFill>
                            <a:schemeClr val="bg1"/>
                          </a:solidFill>
                        </a:rPr>
                        <a:t>Disadvantages</a:t>
                      </a:r>
                    </a:p>
                  </a:txBody>
                  <a:tcPr>
                    <a:solidFill>
                      <a:srgbClr val="026848"/>
                    </a:solidFill>
                  </a:tcPr>
                </a:tc>
                <a:tc>
                  <a:txBody>
                    <a:bodyPr/>
                    <a:lstStyle/>
                    <a:p>
                      <a:r>
                        <a:rPr lang="en-GB" sz="3600" dirty="0">
                          <a:solidFill>
                            <a:schemeClr val="tx1">
                              <a:lumMod val="50000"/>
                              <a:lumOff val="50000"/>
                            </a:schemeClr>
                          </a:solidFill>
                        </a:rPr>
                        <a:t>Some planks are likely to warp, bow or twist</a:t>
                      </a:r>
                    </a:p>
                  </a:txBody>
                  <a:tcPr/>
                </a:tc>
                <a:extLst>
                  <a:ext uri="{0D108BD9-81ED-4DB2-BD59-A6C34878D82A}">
                    <a16:rowId xmlns:a16="http://schemas.microsoft.com/office/drawing/2014/main" val="3577721828"/>
                  </a:ext>
                </a:extLst>
              </a:tr>
              <a:tr h="925551">
                <a:tc>
                  <a:txBody>
                    <a:bodyPr/>
                    <a:lstStyle/>
                    <a:p>
                      <a:r>
                        <a:rPr lang="en-GB" sz="3600" b="1" dirty="0">
                          <a:solidFill>
                            <a:schemeClr val="bg1"/>
                          </a:solidFill>
                        </a:rPr>
                        <a:t>Description</a:t>
                      </a:r>
                    </a:p>
                  </a:txBody>
                  <a:tcPr>
                    <a:solidFill>
                      <a:srgbClr val="026848"/>
                    </a:solidFill>
                  </a:tcPr>
                </a:tc>
                <a:tc>
                  <a:txBody>
                    <a:bodyPr/>
                    <a:lstStyle/>
                    <a:p>
                      <a:r>
                        <a:rPr lang="en-GB" sz="3600" dirty="0" smtClean="0">
                          <a:solidFill>
                            <a:schemeClr val="tx1">
                              <a:lumMod val="50000"/>
                              <a:lumOff val="50000"/>
                            </a:schemeClr>
                          </a:solidFill>
                        </a:rPr>
                        <a:t>Parallel </a:t>
                      </a:r>
                      <a:r>
                        <a:rPr lang="en-GB" sz="3600" dirty="0">
                          <a:solidFill>
                            <a:schemeClr val="tx1">
                              <a:lumMod val="50000"/>
                              <a:lumOff val="50000"/>
                            </a:schemeClr>
                          </a:solidFill>
                        </a:rPr>
                        <a:t>cuts through the log</a:t>
                      </a:r>
                    </a:p>
                  </a:txBody>
                  <a:tcPr/>
                </a:tc>
                <a:extLst>
                  <a:ext uri="{0D108BD9-81ED-4DB2-BD59-A6C34878D82A}">
                    <a16:rowId xmlns:a16="http://schemas.microsoft.com/office/drawing/2014/main" val="1544209661"/>
                  </a:ext>
                </a:extLst>
              </a:tr>
              <a:tr h="1645615">
                <a:tc>
                  <a:txBody>
                    <a:bodyPr/>
                    <a:lstStyle/>
                    <a:p>
                      <a:r>
                        <a:rPr lang="en-GB" sz="3600" b="1" dirty="0">
                          <a:solidFill>
                            <a:schemeClr val="bg1"/>
                          </a:solidFill>
                        </a:rPr>
                        <a:t>Use</a:t>
                      </a:r>
                    </a:p>
                  </a:txBody>
                  <a:tcPr>
                    <a:solidFill>
                      <a:srgbClr val="026848"/>
                    </a:solidFill>
                  </a:tcPr>
                </a:tc>
                <a:tc>
                  <a:txBody>
                    <a:bodyPr/>
                    <a:lstStyle/>
                    <a:p>
                      <a:r>
                        <a:rPr lang="en-GB" sz="3600" dirty="0">
                          <a:solidFill>
                            <a:schemeClr val="tx1">
                              <a:lumMod val="50000"/>
                              <a:lumOff val="50000"/>
                            </a:schemeClr>
                          </a:solidFill>
                        </a:rPr>
                        <a:t>Frequently used on softwoods as they are smaller in diameter</a:t>
                      </a:r>
                    </a:p>
                  </a:txBody>
                  <a:tcPr/>
                </a:tc>
                <a:extLst>
                  <a:ext uri="{0D108BD9-81ED-4DB2-BD59-A6C34878D82A}">
                    <a16:rowId xmlns:a16="http://schemas.microsoft.com/office/drawing/2014/main" val="3298723066"/>
                  </a:ext>
                </a:extLst>
              </a:tr>
            </a:tbl>
          </a:graphicData>
        </a:graphic>
      </p:graphicFrame>
      <p:sp>
        <p:nvSpPr>
          <p:cNvPr id="7"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Conversion</a:t>
            </a:r>
            <a:endParaRPr sz="6600" b="1" spc="966" dirty="0">
              <a:solidFill>
                <a:srgbClr val="C0D119"/>
              </a:solidFill>
              <a:latin typeface="Arial" panose="020B0604020202020204" pitchFamily="34" charset="0"/>
              <a:cs typeface="Arial" panose="020B0604020202020204" pitchFamily="34" charset="0"/>
            </a:endParaRPr>
          </a:p>
        </p:txBody>
      </p:sp>
      <p:sp>
        <p:nvSpPr>
          <p:cNvPr id="9"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5143223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4">
            <a:extLst>
              <a:ext uri="{FF2B5EF4-FFF2-40B4-BE49-F238E27FC236}">
                <a16:creationId xmlns:a16="http://schemas.microsoft.com/office/drawing/2014/main" id="{CDDF8A8B-91DC-483F-BEBC-4E3B23629A93}"/>
              </a:ext>
            </a:extLst>
          </p:cNvPr>
          <p:cNvSpPr/>
          <p:nvPr/>
        </p:nvSpPr>
        <p:spPr>
          <a:xfrm>
            <a:off x="1634732" y="3432443"/>
            <a:ext cx="18436878" cy="1107996"/>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76835" marR="786130" indent="0" algn="l">
              <a:lnSpc>
                <a:spcPct val="100000"/>
              </a:lnSpc>
            </a:pPr>
            <a:r>
              <a:rPr lang="en-GB" sz="4400" b="1" spc="-5" dirty="0">
                <a:solidFill>
                  <a:schemeClr val="tx1">
                    <a:lumMod val="50000"/>
                    <a:lumOff val="50000"/>
                  </a:schemeClr>
                </a:solidFill>
                <a:latin typeface="Arial"/>
                <a:cs typeface="Arial"/>
              </a:rPr>
              <a:t>C</a:t>
            </a:r>
            <a:r>
              <a:rPr lang="en-GB" sz="4400" b="1" dirty="0">
                <a:solidFill>
                  <a:schemeClr val="tx1">
                    <a:lumMod val="50000"/>
                    <a:lumOff val="50000"/>
                  </a:schemeClr>
                </a:solidFill>
                <a:latin typeface="Arial"/>
                <a:cs typeface="Arial"/>
              </a:rPr>
              <a:t>on</a:t>
            </a:r>
            <a:r>
              <a:rPr lang="en-GB" sz="4400" b="1" spc="-45" dirty="0">
                <a:solidFill>
                  <a:schemeClr val="tx1">
                    <a:lumMod val="50000"/>
                    <a:lumOff val="50000"/>
                  </a:schemeClr>
                </a:solidFill>
                <a:latin typeface="Arial"/>
                <a:cs typeface="Arial"/>
              </a:rPr>
              <a:t>v</a:t>
            </a:r>
            <a:r>
              <a:rPr lang="en-GB" sz="4400" b="1" spc="-10" dirty="0">
                <a:solidFill>
                  <a:schemeClr val="tx1">
                    <a:lumMod val="50000"/>
                    <a:lumOff val="50000"/>
                  </a:schemeClr>
                </a:solidFill>
                <a:latin typeface="Arial"/>
                <a:cs typeface="Arial"/>
              </a:rPr>
              <a:t>e</a:t>
            </a:r>
            <a:r>
              <a:rPr lang="en-GB" sz="4400" b="1" spc="-5" dirty="0">
                <a:solidFill>
                  <a:schemeClr val="tx1">
                    <a:lumMod val="50000"/>
                    <a:lumOff val="50000"/>
                  </a:schemeClr>
                </a:solidFill>
                <a:latin typeface="Arial"/>
                <a:cs typeface="Arial"/>
              </a:rPr>
              <a:t>r</a:t>
            </a:r>
            <a:r>
              <a:rPr lang="en-GB" sz="4400" b="1" spc="-10" dirty="0">
                <a:solidFill>
                  <a:schemeClr val="tx1">
                    <a:lumMod val="50000"/>
                    <a:lumOff val="50000"/>
                  </a:schemeClr>
                </a:solidFill>
                <a:latin typeface="Arial"/>
                <a:cs typeface="Arial"/>
              </a:rPr>
              <a:t>s</a:t>
            </a:r>
            <a:r>
              <a:rPr lang="en-GB" sz="4400" b="1" dirty="0">
                <a:solidFill>
                  <a:schemeClr val="tx1">
                    <a:lumMod val="50000"/>
                    <a:lumOff val="50000"/>
                  </a:schemeClr>
                </a:solidFill>
                <a:latin typeface="Arial"/>
                <a:cs typeface="Arial"/>
              </a:rPr>
              <a:t>ion – </a:t>
            </a:r>
            <a:r>
              <a:rPr lang="en-GB" sz="4400" dirty="0">
                <a:solidFill>
                  <a:schemeClr val="tx1">
                    <a:lumMod val="50000"/>
                    <a:lumOff val="50000"/>
                  </a:schemeClr>
                </a:solidFill>
                <a:latin typeface="Arial"/>
                <a:cs typeface="Arial"/>
              </a:rPr>
              <a:t>Quarter Sawn (Radial Sawn)</a:t>
            </a:r>
            <a:endParaRPr lang="en-GB" sz="2800"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p:txBody>
      </p:sp>
      <p:graphicFrame>
        <p:nvGraphicFramePr>
          <p:cNvPr id="17" name="Table 3">
            <a:extLst>
              <a:ext uri="{FF2B5EF4-FFF2-40B4-BE49-F238E27FC236}">
                <a16:creationId xmlns:a16="http://schemas.microsoft.com/office/drawing/2014/main" id="{A39D4E39-7697-4326-9026-D812E4EB8FFF}"/>
              </a:ext>
            </a:extLst>
          </p:cNvPr>
          <p:cNvGraphicFramePr>
            <a:graphicFrameLocks noGrp="1"/>
          </p:cNvGraphicFramePr>
          <p:nvPr>
            <p:extLst>
              <p:ext uri="{D42A27DB-BD31-4B8C-83A1-F6EECF244321}">
                <p14:modId xmlns:p14="http://schemas.microsoft.com/office/powerpoint/2010/main" val="856290281"/>
              </p:ext>
            </p:extLst>
          </p:nvPr>
        </p:nvGraphicFramePr>
        <p:xfrm>
          <a:off x="384908" y="6818752"/>
          <a:ext cx="22967462" cy="5760415"/>
        </p:xfrm>
        <a:graphic>
          <a:graphicData uri="http://schemas.openxmlformats.org/drawingml/2006/table">
            <a:tbl>
              <a:tblPr firstRow="1" bandRow="1">
                <a:tableStyleId>{5DA37D80-6434-44D0-A028-1B22A696006F}</a:tableStyleId>
              </a:tblPr>
              <a:tblGrid>
                <a:gridCol w="11483731">
                  <a:extLst>
                    <a:ext uri="{9D8B030D-6E8A-4147-A177-3AD203B41FA5}">
                      <a16:colId xmlns:a16="http://schemas.microsoft.com/office/drawing/2014/main" val="1822331964"/>
                    </a:ext>
                  </a:extLst>
                </a:gridCol>
                <a:gridCol w="11483731">
                  <a:extLst>
                    <a:ext uri="{9D8B030D-6E8A-4147-A177-3AD203B41FA5}">
                      <a16:colId xmlns:a16="http://schemas.microsoft.com/office/drawing/2014/main" val="2633455032"/>
                    </a:ext>
                  </a:extLst>
                </a:gridCol>
              </a:tblGrid>
              <a:tr h="886100">
                <a:tc>
                  <a:txBody>
                    <a:bodyPr/>
                    <a:lstStyle/>
                    <a:p>
                      <a:r>
                        <a:rPr lang="en-GB" sz="3600" b="1" dirty="0">
                          <a:solidFill>
                            <a:schemeClr val="bg1"/>
                          </a:solidFill>
                          <a:latin typeface="Arial" panose="020B0604020202020204" pitchFamily="34" charset="0"/>
                          <a:cs typeface="Arial" panose="020B0604020202020204" pitchFamily="34" charset="0"/>
                        </a:rPr>
                        <a:t>Advantages</a:t>
                      </a:r>
                    </a:p>
                  </a:txBody>
                  <a:tcPr>
                    <a:solidFill>
                      <a:srgbClr val="026848"/>
                    </a:solidFill>
                  </a:tcPr>
                </a:tc>
                <a:tc>
                  <a:txBody>
                    <a:bodyPr/>
                    <a:lstStyle/>
                    <a:p>
                      <a:pPr marL="76835" marR="278130" algn="l">
                        <a:lnSpc>
                          <a:spcPct val="100000"/>
                        </a:lnSpc>
                      </a:pPr>
                      <a:r>
                        <a:rPr lang="en-GB" sz="3600" b="0" dirty="0">
                          <a:solidFill>
                            <a:schemeClr val="tx1">
                              <a:lumMod val="50000"/>
                              <a:lumOff val="50000"/>
                            </a:schemeClr>
                          </a:solidFill>
                          <a:latin typeface="Arial"/>
                          <a:cs typeface="Arial"/>
                        </a:rPr>
                        <a:t>Better</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qual</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ty</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and</a:t>
                      </a:r>
                      <a:r>
                        <a:rPr lang="en-GB" sz="3600" b="0" spc="-5"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s</a:t>
                      </a:r>
                      <a:r>
                        <a:rPr lang="en-GB" sz="3600" b="0" spc="-10"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l</a:t>
                      </a:r>
                      <a:r>
                        <a:rPr lang="en-GB" sz="3600" b="0" spc="0" dirty="0">
                          <a:solidFill>
                            <a:schemeClr val="tx1">
                              <a:lumMod val="50000"/>
                              <a:lumOff val="50000"/>
                            </a:schemeClr>
                          </a:solidFill>
                          <a:latin typeface="Arial"/>
                          <a:cs typeface="Arial"/>
                        </a:rPr>
                        <a:t>e</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s</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l</a:t>
                      </a:r>
                      <a:r>
                        <a:rPr lang="en-GB" sz="3600" b="0" spc="5" dirty="0">
                          <a:solidFill>
                            <a:schemeClr val="tx1">
                              <a:lumMod val="50000"/>
                              <a:lumOff val="50000"/>
                            </a:schemeClr>
                          </a:solidFill>
                          <a:latin typeface="Arial"/>
                          <a:cs typeface="Arial"/>
                        </a:rPr>
                        <a:t>ik</a:t>
                      </a:r>
                      <a:r>
                        <a:rPr lang="en-GB" sz="3600" b="0" spc="0" dirty="0">
                          <a:solidFill>
                            <a:schemeClr val="tx1">
                              <a:lumMod val="50000"/>
                              <a:lumOff val="50000"/>
                            </a:schemeClr>
                          </a:solidFill>
                          <a:latin typeface="Arial"/>
                          <a:cs typeface="Arial"/>
                        </a:rPr>
                        <a:t>e</a:t>
                      </a:r>
                      <a:r>
                        <a:rPr lang="en-GB" sz="3600" b="0" spc="5" dirty="0">
                          <a:solidFill>
                            <a:schemeClr val="tx1">
                              <a:lumMod val="50000"/>
                              <a:lumOff val="50000"/>
                            </a:schemeClr>
                          </a:solidFill>
                          <a:latin typeface="Arial"/>
                          <a:cs typeface="Arial"/>
                        </a:rPr>
                        <a:t>l</a:t>
                      </a:r>
                      <a:r>
                        <a:rPr lang="en-GB" sz="3600" b="0" spc="0" dirty="0">
                          <a:solidFill>
                            <a:schemeClr val="tx1">
                              <a:lumMod val="50000"/>
                              <a:lumOff val="50000"/>
                            </a:schemeClr>
                          </a:solidFill>
                          <a:latin typeface="Arial"/>
                          <a:cs typeface="Arial"/>
                        </a:rPr>
                        <a:t>y</a:t>
                      </a:r>
                      <a:r>
                        <a:rPr lang="en-GB" sz="3600" b="0" spc="-2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to</a:t>
                      </a:r>
                      <a:r>
                        <a:rPr lang="en-GB" sz="3600" b="0" spc="10" dirty="0">
                          <a:solidFill>
                            <a:schemeClr val="tx1">
                              <a:lumMod val="50000"/>
                              <a:lumOff val="50000"/>
                            </a:schemeClr>
                          </a:solidFill>
                          <a:latin typeface="Arial"/>
                          <a:cs typeface="Arial"/>
                        </a:rPr>
                        <a:t> </a:t>
                      </a:r>
                      <a:r>
                        <a:rPr lang="en-GB" sz="3600" b="0" spc="-15" dirty="0">
                          <a:solidFill>
                            <a:schemeClr val="tx1">
                              <a:lumMod val="50000"/>
                              <a:lumOff val="50000"/>
                            </a:schemeClr>
                          </a:solidFill>
                          <a:latin typeface="Arial"/>
                          <a:cs typeface="Arial"/>
                        </a:rPr>
                        <a:t>w</a:t>
                      </a:r>
                      <a:r>
                        <a:rPr lang="en-GB" sz="3600" b="0" spc="0" dirty="0">
                          <a:solidFill>
                            <a:schemeClr val="tx1">
                              <a:lumMod val="50000"/>
                              <a:lumOff val="50000"/>
                            </a:schemeClr>
                          </a:solidFill>
                          <a:latin typeface="Arial"/>
                          <a:cs typeface="Arial"/>
                        </a:rPr>
                        <a:t>a</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p,</a:t>
                      </a:r>
                      <a:r>
                        <a:rPr lang="en-GB" sz="3600" b="0" spc="2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bow</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or t</a:t>
                      </a:r>
                      <a:r>
                        <a:rPr lang="en-GB" sz="3600" b="0" spc="-15" dirty="0">
                          <a:solidFill>
                            <a:schemeClr val="tx1">
                              <a:lumMod val="50000"/>
                              <a:lumOff val="50000"/>
                            </a:schemeClr>
                          </a:solidFill>
                          <a:latin typeface="Arial"/>
                          <a:cs typeface="Arial"/>
                        </a:rPr>
                        <a:t>w</a:t>
                      </a:r>
                      <a:r>
                        <a:rPr lang="en-GB" sz="3600" b="0" spc="5" dirty="0">
                          <a:solidFill>
                            <a:schemeClr val="tx1">
                              <a:lumMod val="50000"/>
                              <a:lumOff val="50000"/>
                            </a:schemeClr>
                          </a:solidFill>
                          <a:latin typeface="Arial"/>
                          <a:cs typeface="Arial"/>
                        </a:rPr>
                        <a:t>is</a:t>
                      </a:r>
                      <a:r>
                        <a:rPr lang="en-GB" sz="3600" b="0" spc="0" dirty="0">
                          <a:solidFill>
                            <a:schemeClr val="tx1">
                              <a:lumMod val="50000"/>
                              <a:lumOff val="50000"/>
                            </a:schemeClr>
                          </a:solidFill>
                          <a:latin typeface="Arial"/>
                          <a:cs typeface="Arial"/>
                        </a:rPr>
                        <a:t>t.</a:t>
                      </a:r>
                      <a:endParaRPr lang="en-GB" sz="3600" b="0" dirty="0">
                        <a:solidFill>
                          <a:schemeClr val="tx1">
                            <a:lumMod val="50000"/>
                            <a:lumOff val="50000"/>
                          </a:schemeClr>
                        </a:solidFill>
                        <a:latin typeface="Arial"/>
                        <a:cs typeface="Arial"/>
                      </a:endParaRPr>
                    </a:p>
                    <a:p>
                      <a:pPr marL="76835" algn="l">
                        <a:lnSpc>
                          <a:spcPct val="100000"/>
                        </a:lnSpc>
                      </a:pPr>
                      <a:r>
                        <a:rPr lang="en-GB" sz="3600" b="0" dirty="0">
                          <a:solidFill>
                            <a:schemeClr val="tx1">
                              <a:lumMod val="50000"/>
                              <a:lumOff val="50000"/>
                            </a:schemeClr>
                          </a:solidFill>
                          <a:latin typeface="Arial"/>
                          <a:cs typeface="Arial"/>
                        </a:rPr>
                        <a:t>P</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omotes</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g</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a</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patte</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n.</a:t>
                      </a:r>
                      <a:endParaRPr lang="en-GB" sz="3600" b="0" dirty="0">
                        <a:solidFill>
                          <a:schemeClr val="tx1">
                            <a:lumMod val="50000"/>
                            <a:lumOff val="50000"/>
                          </a:schemeClr>
                        </a:solidFill>
                        <a:latin typeface="Arial"/>
                        <a:cs typeface="Arial"/>
                      </a:endParaRPr>
                    </a:p>
                  </a:txBody>
                  <a:tcPr/>
                </a:tc>
                <a:extLst>
                  <a:ext uri="{0D108BD9-81ED-4DB2-BD59-A6C34878D82A}">
                    <a16:rowId xmlns:a16="http://schemas.microsoft.com/office/drawing/2014/main" val="277323329"/>
                  </a:ext>
                </a:extLst>
              </a:tr>
              <a:tr h="925551">
                <a:tc>
                  <a:txBody>
                    <a:bodyPr/>
                    <a:lstStyle/>
                    <a:p>
                      <a:r>
                        <a:rPr lang="en-GB" sz="3600" b="1" dirty="0">
                          <a:solidFill>
                            <a:schemeClr val="bg1"/>
                          </a:solidFill>
                          <a:latin typeface="Arial" panose="020B0604020202020204" pitchFamily="34" charset="0"/>
                          <a:cs typeface="Arial" panose="020B0604020202020204" pitchFamily="34" charset="0"/>
                        </a:rPr>
                        <a:t>Disadvantages</a:t>
                      </a:r>
                    </a:p>
                  </a:txBody>
                  <a:tcPr>
                    <a:solidFill>
                      <a:srgbClr val="026848"/>
                    </a:solidFill>
                  </a:tcPr>
                </a:tc>
                <a:tc>
                  <a:txBody>
                    <a:bodyPr/>
                    <a:lstStyle/>
                    <a:p>
                      <a:pPr marL="76835" marR="443865" algn="l">
                        <a:lnSpc>
                          <a:spcPct val="100000"/>
                        </a:lnSpc>
                      </a:pPr>
                      <a:r>
                        <a:rPr lang="en-GB" sz="3600" b="0" spc="-65" dirty="0">
                          <a:solidFill>
                            <a:schemeClr val="tx1">
                              <a:lumMod val="50000"/>
                              <a:lumOff val="50000"/>
                            </a:schemeClr>
                          </a:solidFill>
                          <a:latin typeface="Arial"/>
                          <a:cs typeface="Arial"/>
                        </a:rPr>
                        <a:t>T</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me</a:t>
                      </a:r>
                      <a:r>
                        <a:rPr lang="en-GB" sz="3600" b="0" spc="-15"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c</a:t>
                      </a:r>
                      <a:r>
                        <a:rPr lang="en-GB" sz="3600" b="0" spc="0" dirty="0">
                          <a:solidFill>
                            <a:schemeClr val="tx1">
                              <a:lumMod val="50000"/>
                              <a:lumOff val="50000"/>
                            </a:schemeClr>
                          </a:solidFill>
                          <a:latin typeface="Arial"/>
                          <a:cs typeface="Arial"/>
                        </a:rPr>
                        <a:t>on</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um</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ng</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p</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o</a:t>
                      </a:r>
                      <a:r>
                        <a:rPr lang="en-GB" sz="3600" b="0" spc="5" dirty="0">
                          <a:solidFill>
                            <a:schemeClr val="tx1">
                              <a:lumMod val="50000"/>
                              <a:lumOff val="50000"/>
                            </a:schemeClr>
                          </a:solidFill>
                          <a:latin typeface="Arial"/>
                          <a:cs typeface="Arial"/>
                        </a:rPr>
                        <a:t>c</a:t>
                      </a:r>
                      <a:r>
                        <a:rPr lang="en-GB" sz="3600" b="0" spc="0" dirty="0">
                          <a:solidFill>
                            <a:schemeClr val="tx1">
                              <a:lumMod val="50000"/>
                              <a:lumOff val="50000"/>
                            </a:schemeClr>
                          </a:solidFill>
                          <a:latin typeface="Arial"/>
                          <a:cs typeface="Arial"/>
                        </a:rPr>
                        <a:t>e</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s</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and</a:t>
                      </a:r>
                      <a:r>
                        <a:rPr lang="en-GB" sz="3600" b="0" spc="-5"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a:t>
                      </a:r>
                      <a:r>
                        <a:rPr lang="en-GB" sz="3600" b="0" spc="5" dirty="0">
                          <a:solidFill>
                            <a:schemeClr val="tx1">
                              <a:lumMod val="50000"/>
                              <a:lumOff val="50000"/>
                            </a:schemeClr>
                          </a:solidFill>
                          <a:latin typeface="Arial"/>
                          <a:cs typeface="Arial"/>
                        </a:rPr>
                        <a:t>v</a:t>
                      </a:r>
                      <a:r>
                        <a:rPr lang="en-GB" sz="3600" b="0" spc="0" dirty="0">
                          <a:solidFill>
                            <a:schemeClr val="tx1">
                              <a:lumMod val="50000"/>
                              <a:lumOff val="50000"/>
                            </a:schemeClr>
                          </a:solidFill>
                          <a:latin typeface="Arial"/>
                          <a:cs typeface="Arial"/>
                        </a:rPr>
                        <a:t>o</a:t>
                      </a:r>
                      <a:r>
                        <a:rPr lang="en-GB" sz="3600" b="0" spc="5" dirty="0">
                          <a:solidFill>
                            <a:schemeClr val="tx1">
                              <a:lumMod val="50000"/>
                              <a:lumOff val="50000"/>
                            </a:schemeClr>
                          </a:solidFill>
                          <a:latin typeface="Arial"/>
                          <a:cs typeface="Arial"/>
                        </a:rPr>
                        <a:t>lv</a:t>
                      </a:r>
                      <a:r>
                        <a:rPr lang="en-GB" sz="3600" b="0" spc="0" dirty="0">
                          <a:solidFill>
                            <a:schemeClr val="tx1">
                              <a:lumMod val="50000"/>
                              <a:lumOff val="50000"/>
                            </a:schemeClr>
                          </a:solidFill>
                          <a:latin typeface="Arial"/>
                          <a:cs typeface="Arial"/>
                        </a:rPr>
                        <a:t>es</a:t>
                      </a:r>
                      <a:r>
                        <a:rPr lang="en-GB" sz="3600" b="0" spc="-2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mu</a:t>
                      </a:r>
                      <a:r>
                        <a:rPr lang="en-GB" sz="3600" b="0" spc="5" dirty="0">
                          <a:solidFill>
                            <a:schemeClr val="tx1">
                              <a:lumMod val="50000"/>
                              <a:lumOff val="50000"/>
                            </a:schemeClr>
                          </a:solidFill>
                          <a:latin typeface="Arial"/>
                          <a:cs typeface="Arial"/>
                        </a:rPr>
                        <a:t>c</a:t>
                      </a:r>
                      <a:r>
                        <a:rPr lang="en-GB" sz="3600" b="0" spc="0" dirty="0">
                          <a:solidFill>
                            <a:schemeClr val="tx1">
                              <a:lumMod val="50000"/>
                              <a:lumOff val="50000"/>
                            </a:schemeClr>
                          </a:solidFill>
                          <a:latin typeface="Arial"/>
                          <a:cs typeface="Arial"/>
                        </a:rPr>
                        <a:t>h mo</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e</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man</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handl</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ng</a:t>
                      </a:r>
                      <a:r>
                        <a:rPr lang="en-GB" sz="3600" b="0" spc="-2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of</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the</a:t>
                      </a:r>
                      <a:r>
                        <a:rPr lang="en-GB" sz="3600" b="0" spc="10"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l</a:t>
                      </a:r>
                      <a:r>
                        <a:rPr lang="en-GB" sz="3600" b="0" spc="0" dirty="0">
                          <a:solidFill>
                            <a:schemeClr val="tx1">
                              <a:lumMod val="50000"/>
                              <a:lumOff val="50000"/>
                            </a:schemeClr>
                          </a:solidFill>
                          <a:latin typeface="Arial"/>
                          <a:cs typeface="Arial"/>
                        </a:rPr>
                        <a:t>og.</a:t>
                      </a:r>
                      <a:endParaRPr lang="en-GB" sz="3600" b="0" dirty="0">
                        <a:solidFill>
                          <a:schemeClr val="tx1">
                            <a:lumMod val="50000"/>
                            <a:lumOff val="50000"/>
                          </a:schemeClr>
                        </a:solidFill>
                        <a:latin typeface="Arial"/>
                        <a:cs typeface="Arial"/>
                      </a:endParaRPr>
                    </a:p>
                    <a:p>
                      <a:pPr marL="76835" marR="2824480" algn="l">
                        <a:lnSpc>
                          <a:spcPct val="100000"/>
                        </a:lnSpc>
                      </a:pPr>
                      <a:r>
                        <a:rPr lang="en-GB" sz="3600" b="0" spc="-55" dirty="0">
                          <a:solidFill>
                            <a:schemeClr val="tx1">
                              <a:lumMod val="50000"/>
                              <a:lumOff val="50000"/>
                            </a:schemeClr>
                          </a:solidFill>
                          <a:latin typeface="Arial"/>
                          <a:cs typeface="Arial"/>
                        </a:rPr>
                        <a:t>W</a:t>
                      </a:r>
                      <a:r>
                        <a:rPr lang="en-GB" sz="3600" b="0" spc="0" dirty="0">
                          <a:solidFill>
                            <a:schemeClr val="tx1">
                              <a:lumMod val="50000"/>
                              <a:lumOff val="50000"/>
                            </a:schemeClr>
                          </a:solidFill>
                          <a:latin typeface="Arial"/>
                          <a:cs typeface="Arial"/>
                        </a:rPr>
                        <a:t>a</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teful</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p</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o</a:t>
                      </a:r>
                      <a:r>
                        <a:rPr lang="en-GB" sz="3600" b="0" spc="5" dirty="0">
                          <a:solidFill>
                            <a:schemeClr val="tx1">
                              <a:lumMod val="50000"/>
                              <a:lumOff val="50000"/>
                            </a:schemeClr>
                          </a:solidFill>
                          <a:latin typeface="Arial"/>
                          <a:cs typeface="Arial"/>
                        </a:rPr>
                        <a:t>c</a:t>
                      </a:r>
                      <a:r>
                        <a:rPr lang="en-GB" sz="3600" b="0" spc="0" dirty="0">
                          <a:solidFill>
                            <a:schemeClr val="tx1">
                              <a:lumMod val="50000"/>
                              <a:lumOff val="50000"/>
                            </a:schemeClr>
                          </a:solidFill>
                          <a:latin typeface="Arial"/>
                          <a:cs typeface="Arial"/>
                        </a:rPr>
                        <a:t>e</a:t>
                      </a:r>
                      <a:r>
                        <a:rPr lang="en-GB" sz="3600" b="0" spc="5" dirty="0">
                          <a:solidFill>
                            <a:schemeClr val="tx1">
                              <a:lumMod val="50000"/>
                              <a:lumOff val="50000"/>
                            </a:schemeClr>
                          </a:solidFill>
                          <a:latin typeface="Arial"/>
                          <a:cs typeface="Arial"/>
                        </a:rPr>
                        <a:t>ss</a:t>
                      </a:r>
                      <a:r>
                        <a:rPr lang="en-GB" sz="3600" b="0" spc="0" dirty="0">
                          <a:solidFill>
                            <a:schemeClr val="tx1">
                              <a:lumMod val="50000"/>
                              <a:lumOff val="50000"/>
                            </a:schemeClr>
                          </a:solidFill>
                          <a:latin typeface="Arial"/>
                          <a:cs typeface="Arial"/>
                        </a:rPr>
                        <a:t>. Mo</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e</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e</a:t>
                      </a:r>
                      <a:r>
                        <a:rPr lang="en-GB" sz="3600" b="0" spc="-10" dirty="0">
                          <a:solidFill>
                            <a:schemeClr val="tx1">
                              <a:lumMod val="50000"/>
                              <a:lumOff val="50000"/>
                            </a:schemeClr>
                          </a:solidFill>
                          <a:latin typeface="Arial"/>
                          <a:cs typeface="Arial"/>
                        </a:rPr>
                        <a:t>x</a:t>
                      </a:r>
                      <a:r>
                        <a:rPr lang="en-GB" sz="3600" b="0" spc="0" dirty="0">
                          <a:solidFill>
                            <a:schemeClr val="tx1">
                              <a:lumMod val="50000"/>
                              <a:lumOff val="50000"/>
                            </a:schemeClr>
                          </a:solidFill>
                          <a:latin typeface="Arial"/>
                          <a:cs typeface="Arial"/>
                        </a:rPr>
                        <a:t>pen</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i</a:t>
                      </a:r>
                      <a:r>
                        <a:rPr lang="en-GB" sz="3600" b="0" spc="5" dirty="0">
                          <a:solidFill>
                            <a:schemeClr val="tx1">
                              <a:lumMod val="50000"/>
                              <a:lumOff val="50000"/>
                            </a:schemeClr>
                          </a:solidFill>
                          <a:latin typeface="Arial"/>
                          <a:cs typeface="Arial"/>
                        </a:rPr>
                        <a:t>v</a:t>
                      </a:r>
                      <a:r>
                        <a:rPr lang="en-GB" sz="3600" b="0" spc="0" dirty="0">
                          <a:solidFill>
                            <a:schemeClr val="tx1">
                              <a:lumMod val="50000"/>
                              <a:lumOff val="50000"/>
                            </a:schemeClr>
                          </a:solidFill>
                          <a:latin typeface="Arial"/>
                          <a:cs typeface="Arial"/>
                        </a:rPr>
                        <a:t>e.</a:t>
                      </a:r>
                      <a:endParaRPr lang="en-GB" sz="3600" b="0" dirty="0">
                        <a:solidFill>
                          <a:schemeClr val="tx1">
                            <a:lumMod val="50000"/>
                            <a:lumOff val="50000"/>
                          </a:schemeClr>
                        </a:solidFill>
                        <a:latin typeface="Arial"/>
                        <a:cs typeface="Arial"/>
                      </a:endParaRPr>
                    </a:p>
                  </a:txBody>
                  <a:tcPr/>
                </a:tc>
                <a:extLst>
                  <a:ext uri="{0D108BD9-81ED-4DB2-BD59-A6C34878D82A}">
                    <a16:rowId xmlns:a16="http://schemas.microsoft.com/office/drawing/2014/main" val="3577721828"/>
                  </a:ext>
                </a:extLst>
              </a:tr>
              <a:tr h="925551">
                <a:tc>
                  <a:txBody>
                    <a:bodyPr/>
                    <a:lstStyle/>
                    <a:p>
                      <a:r>
                        <a:rPr lang="en-GB" sz="3600" b="1" dirty="0">
                          <a:solidFill>
                            <a:schemeClr val="bg1"/>
                          </a:solidFill>
                          <a:latin typeface="Arial" panose="020B0604020202020204" pitchFamily="34" charset="0"/>
                          <a:cs typeface="Arial" panose="020B0604020202020204" pitchFamily="34" charset="0"/>
                        </a:rPr>
                        <a:t>Description</a:t>
                      </a:r>
                    </a:p>
                  </a:txBody>
                  <a:tcPr>
                    <a:solidFill>
                      <a:srgbClr val="026848"/>
                    </a:solidFill>
                  </a:tcPr>
                </a:tc>
                <a:tc>
                  <a:txBody>
                    <a:bodyPr/>
                    <a:lstStyle/>
                    <a:p>
                      <a:pPr marL="76835" marR="329565" algn="l">
                        <a:lnSpc>
                          <a:spcPct val="100000"/>
                        </a:lnSpc>
                      </a:pPr>
                      <a:r>
                        <a:rPr lang="en-GB" sz="3600" b="0" spc="-10" dirty="0">
                          <a:solidFill>
                            <a:schemeClr val="tx1">
                              <a:lumMod val="50000"/>
                              <a:lumOff val="50000"/>
                            </a:schemeClr>
                          </a:solidFill>
                          <a:latin typeface="Arial"/>
                          <a:cs typeface="Arial"/>
                        </a:rPr>
                        <a:t>Q</a:t>
                      </a:r>
                      <a:r>
                        <a:rPr lang="en-GB" sz="3600" b="0" spc="0" dirty="0">
                          <a:solidFill>
                            <a:schemeClr val="tx1">
                              <a:lumMod val="50000"/>
                              <a:lumOff val="50000"/>
                            </a:schemeClr>
                          </a:solidFill>
                          <a:latin typeface="Arial"/>
                          <a:cs typeface="Arial"/>
                        </a:rPr>
                        <a:t>ua</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ter</a:t>
                      </a:r>
                      <a:r>
                        <a:rPr lang="en-GB" sz="3600" b="0" spc="30"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a</a:t>
                      </a:r>
                      <a:r>
                        <a:rPr lang="en-GB" sz="3600" b="0" spc="-15" dirty="0">
                          <a:solidFill>
                            <a:schemeClr val="tx1">
                              <a:lumMod val="50000"/>
                              <a:lumOff val="50000"/>
                            </a:schemeClr>
                          </a:solidFill>
                          <a:latin typeface="Arial"/>
                          <a:cs typeface="Arial"/>
                        </a:rPr>
                        <a:t>w</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ng</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t</a:t>
                      </a:r>
                      <a:r>
                        <a:rPr lang="en-GB" sz="3600" b="0" spc="-5" dirty="0">
                          <a:solidFill>
                            <a:schemeClr val="tx1">
                              <a:lumMod val="50000"/>
                              <a:lumOff val="50000"/>
                            </a:schemeClr>
                          </a:solidFill>
                          <a:latin typeface="Arial"/>
                          <a:cs typeface="Arial"/>
                        </a:rPr>
                        <a:t>r</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es</a:t>
                      </a:r>
                      <a:r>
                        <a:rPr lang="en-GB" sz="3600" b="0" spc="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to</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ma</a:t>
                      </a:r>
                      <a:r>
                        <a:rPr lang="en-GB" sz="3600" b="0" spc="5" dirty="0">
                          <a:solidFill>
                            <a:schemeClr val="tx1">
                              <a:lumMod val="50000"/>
                              <a:lumOff val="50000"/>
                            </a:schemeClr>
                          </a:solidFill>
                          <a:latin typeface="Arial"/>
                          <a:cs typeface="Arial"/>
                        </a:rPr>
                        <a:t>k</a:t>
                      </a:r>
                      <a:r>
                        <a:rPr lang="en-GB" sz="3600" b="0" spc="0" dirty="0">
                          <a:solidFill>
                            <a:schemeClr val="tx1">
                              <a:lumMod val="50000"/>
                              <a:lumOff val="50000"/>
                            </a:schemeClr>
                          </a:solidFill>
                          <a:latin typeface="Arial"/>
                          <a:cs typeface="Arial"/>
                        </a:rPr>
                        <a:t>e</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the</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g</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o</a:t>
                      </a:r>
                      <a:r>
                        <a:rPr lang="en-GB" sz="3600" b="0" spc="-15" dirty="0">
                          <a:solidFill>
                            <a:schemeClr val="tx1">
                              <a:lumMod val="50000"/>
                              <a:lumOff val="50000"/>
                            </a:schemeClr>
                          </a:solidFill>
                          <a:latin typeface="Arial"/>
                          <a:cs typeface="Arial"/>
                        </a:rPr>
                        <a:t>w</a:t>
                      </a:r>
                      <a:r>
                        <a:rPr lang="en-GB" sz="3600" b="0" spc="0" dirty="0">
                          <a:solidFill>
                            <a:schemeClr val="tx1">
                              <a:lumMod val="50000"/>
                              <a:lumOff val="50000"/>
                            </a:schemeClr>
                          </a:solidFill>
                          <a:latin typeface="Arial"/>
                          <a:cs typeface="Arial"/>
                        </a:rPr>
                        <a:t>th</a:t>
                      </a:r>
                      <a:r>
                        <a:rPr lang="en-GB" sz="3600" b="0" spc="20"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r</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ngs as</a:t>
                      </a:r>
                      <a:r>
                        <a:rPr lang="en-GB" sz="3600" b="0" spc="-10"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ho</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t</a:t>
                      </a:r>
                      <a:r>
                        <a:rPr lang="en-GB" sz="3600" b="0" spc="10"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as</a:t>
                      </a:r>
                      <a:r>
                        <a:rPr lang="en-GB" sz="3600" b="0" spc="1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po</a:t>
                      </a:r>
                      <a:r>
                        <a:rPr lang="en-GB" sz="3600" b="0" spc="5" dirty="0">
                          <a:solidFill>
                            <a:schemeClr val="tx1">
                              <a:lumMod val="50000"/>
                              <a:lumOff val="50000"/>
                            </a:schemeClr>
                          </a:solidFill>
                          <a:latin typeface="Arial"/>
                          <a:cs typeface="Arial"/>
                        </a:rPr>
                        <a:t>ss</a:t>
                      </a:r>
                      <a:r>
                        <a:rPr lang="en-GB" sz="3600" b="0" spc="0" dirty="0">
                          <a:solidFill>
                            <a:schemeClr val="tx1">
                              <a:lumMod val="50000"/>
                              <a:lumOff val="50000"/>
                            </a:schemeClr>
                          </a:solidFill>
                          <a:latin typeface="Arial"/>
                          <a:cs typeface="Arial"/>
                        </a:rPr>
                        <a:t>ib</a:t>
                      </a:r>
                      <a:r>
                        <a:rPr lang="en-GB" sz="3600" b="0" spc="5" dirty="0">
                          <a:solidFill>
                            <a:schemeClr val="tx1">
                              <a:lumMod val="50000"/>
                              <a:lumOff val="50000"/>
                            </a:schemeClr>
                          </a:solidFill>
                          <a:latin typeface="Arial"/>
                          <a:cs typeface="Arial"/>
                        </a:rPr>
                        <a:t>l</a:t>
                      </a:r>
                      <a:r>
                        <a:rPr lang="en-GB" sz="3600" b="0" spc="0" dirty="0">
                          <a:solidFill>
                            <a:schemeClr val="tx1">
                              <a:lumMod val="50000"/>
                              <a:lumOff val="50000"/>
                            </a:schemeClr>
                          </a:solidFill>
                          <a:latin typeface="Arial"/>
                          <a:cs typeface="Arial"/>
                        </a:rPr>
                        <a:t>e</a:t>
                      </a:r>
                      <a:r>
                        <a:rPr lang="en-GB" sz="3600" b="0" spc="-25" dirty="0">
                          <a:solidFill>
                            <a:schemeClr val="tx1">
                              <a:lumMod val="50000"/>
                              <a:lumOff val="50000"/>
                            </a:schemeClr>
                          </a:solidFill>
                          <a:latin typeface="Arial"/>
                          <a:cs typeface="Arial"/>
                        </a:rPr>
                        <a:t> </a:t>
                      </a:r>
                      <a:r>
                        <a:rPr lang="en-GB" sz="3600" b="0" spc="0" dirty="0">
                          <a:solidFill>
                            <a:schemeClr val="tx1">
                              <a:lumMod val="50000"/>
                              <a:lumOff val="50000"/>
                            </a:schemeClr>
                          </a:solidFill>
                          <a:latin typeface="Arial"/>
                          <a:cs typeface="Arial"/>
                        </a:rPr>
                        <a:t>to</a:t>
                      </a:r>
                      <a:r>
                        <a:rPr lang="en-GB" sz="3600" b="0" spc="10" dirty="0">
                          <a:solidFill>
                            <a:schemeClr val="tx1">
                              <a:lumMod val="50000"/>
                              <a:lumOff val="50000"/>
                            </a:schemeClr>
                          </a:solidFill>
                          <a:latin typeface="Arial"/>
                          <a:cs typeface="Arial"/>
                        </a:rPr>
                        <a:t> </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edu</a:t>
                      </a:r>
                      <a:r>
                        <a:rPr lang="en-GB" sz="3600" b="0" spc="5" dirty="0">
                          <a:solidFill>
                            <a:schemeClr val="tx1">
                              <a:lumMod val="50000"/>
                              <a:lumOff val="50000"/>
                            </a:schemeClr>
                          </a:solidFill>
                          <a:latin typeface="Arial"/>
                          <a:cs typeface="Arial"/>
                        </a:rPr>
                        <a:t>c</a:t>
                      </a:r>
                      <a:r>
                        <a:rPr lang="en-GB" sz="3600" b="0" spc="0" dirty="0">
                          <a:solidFill>
                            <a:schemeClr val="tx1">
                              <a:lumMod val="50000"/>
                              <a:lumOff val="50000"/>
                            </a:schemeClr>
                          </a:solidFill>
                          <a:latin typeface="Arial"/>
                          <a:cs typeface="Arial"/>
                        </a:rPr>
                        <a:t>e</a:t>
                      </a:r>
                      <a:r>
                        <a:rPr lang="en-GB" sz="3600" b="0" spc="-5" dirty="0">
                          <a:solidFill>
                            <a:schemeClr val="tx1">
                              <a:lumMod val="50000"/>
                              <a:lumOff val="50000"/>
                            </a:schemeClr>
                          </a:solidFill>
                          <a:latin typeface="Arial"/>
                          <a:cs typeface="Arial"/>
                        </a:rPr>
                        <a:t> </a:t>
                      </a:r>
                      <a:r>
                        <a:rPr lang="en-GB" sz="3600" b="0" spc="-15" dirty="0">
                          <a:solidFill>
                            <a:schemeClr val="tx1">
                              <a:lumMod val="50000"/>
                              <a:lumOff val="50000"/>
                            </a:schemeClr>
                          </a:solidFill>
                          <a:latin typeface="Arial"/>
                          <a:cs typeface="Arial"/>
                        </a:rPr>
                        <a:t>w</a:t>
                      </a:r>
                      <a:r>
                        <a:rPr lang="en-GB" sz="3600" b="0" spc="0" dirty="0">
                          <a:solidFill>
                            <a:schemeClr val="tx1">
                              <a:lumMod val="50000"/>
                              <a:lumOff val="50000"/>
                            </a:schemeClr>
                          </a:solidFill>
                          <a:latin typeface="Arial"/>
                          <a:cs typeface="Arial"/>
                        </a:rPr>
                        <a:t>a</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p</a:t>
                      </a:r>
                      <a:r>
                        <a:rPr lang="en-GB" sz="3600" b="0" spc="5" dirty="0">
                          <a:solidFill>
                            <a:schemeClr val="tx1">
                              <a:lumMod val="50000"/>
                              <a:lumOff val="50000"/>
                            </a:schemeClr>
                          </a:solidFill>
                          <a:latin typeface="Arial"/>
                          <a:cs typeface="Arial"/>
                        </a:rPr>
                        <a:t>i</a:t>
                      </a:r>
                      <a:r>
                        <a:rPr lang="en-GB" sz="3600" b="0" spc="0" dirty="0">
                          <a:solidFill>
                            <a:schemeClr val="tx1">
                              <a:lumMod val="50000"/>
                              <a:lumOff val="50000"/>
                            </a:schemeClr>
                          </a:solidFill>
                          <a:latin typeface="Arial"/>
                          <a:cs typeface="Arial"/>
                        </a:rPr>
                        <a:t>ng.</a:t>
                      </a:r>
                      <a:endParaRPr lang="en-GB" sz="3600" b="0" dirty="0">
                        <a:solidFill>
                          <a:schemeClr val="tx1">
                            <a:lumMod val="50000"/>
                            <a:lumOff val="50000"/>
                          </a:schemeClr>
                        </a:solidFill>
                        <a:latin typeface="Arial"/>
                        <a:cs typeface="Arial"/>
                      </a:endParaRPr>
                    </a:p>
                  </a:txBody>
                  <a:tcPr/>
                </a:tc>
                <a:extLst>
                  <a:ext uri="{0D108BD9-81ED-4DB2-BD59-A6C34878D82A}">
                    <a16:rowId xmlns:a16="http://schemas.microsoft.com/office/drawing/2014/main" val="1544209661"/>
                  </a:ext>
                </a:extLst>
              </a:tr>
              <a:tr h="1645615">
                <a:tc>
                  <a:txBody>
                    <a:bodyPr/>
                    <a:lstStyle/>
                    <a:p>
                      <a:r>
                        <a:rPr lang="en-GB" sz="3600" b="1" dirty="0">
                          <a:solidFill>
                            <a:schemeClr val="bg1"/>
                          </a:solidFill>
                          <a:latin typeface="Arial" panose="020B0604020202020204" pitchFamily="34" charset="0"/>
                          <a:cs typeface="Arial" panose="020B0604020202020204" pitchFamily="34" charset="0"/>
                        </a:rPr>
                        <a:t>Use</a:t>
                      </a:r>
                    </a:p>
                  </a:txBody>
                  <a:tcPr>
                    <a:solidFill>
                      <a:srgbClr val="026848"/>
                    </a:solidFill>
                  </a:tcPr>
                </a:tc>
                <a:tc>
                  <a:txBody>
                    <a:bodyPr/>
                    <a:lstStyle/>
                    <a:p>
                      <a:pPr marL="76835" algn="l">
                        <a:lnSpc>
                          <a:spcPct val="100000"/>
                        </a:lnSpc>
                      </a:pPr>
                      <a:r>
                        <a:rPr lang="en-GB" sz="3600" b="0" dirty="0">
                          <a:solidFill>
                            <a:schemeClr val="tx1">
                              <a:lumMod val="50000"/>
                              <a:lumOff val="50000"/>
                            </a:schemeClr>
                          </a:solidFill>
                          <a:latin typeface="Arial"/>
                          <a:cs typeface="Arial"/>
                        </a:rPr>
                        <a:t>Ha</a:t>
                      </a:r>
                      <a:r>
                        <a:rPr lang="en-GB" sz="3600" b="0" spc="-5" dirty="0">
                          <a:solidFill>
                            <a:schemeClr val="tx1">
                              <a:lumMod val="50000"/>
                              <a:lumOff val="50000"/>
                            </a:schemeClr>
                          </a:solidFill>
                          <a:latin typeface="Arial"/>
                          <a:cs typeface="Arial"/>
                        </a:rPr>
                        <a:t>r</a:t>
                      </a:r>
                      <a:r>
                        <a:rPr lang="en-GB" sz="3600" b="0" spc="0" dirty="0">
                          <a:solidFill>
                            <a:schemeClr val="tx1">
                              <a:lumMod val="50000"/>
                              <a:lumOff val="50000"/>
                            </a:schemeClr>
                          </a:solidFill>
                          <a:latin typeface="Arial"/>
                          <a:cs typeface="Arial"/>
                        </a:rPr>
                        <a:t>d</a:t>
                      </a:r>
                      <a:r>
                        <a:rPr lang="en-GB" sz="3600" b="0" spc="-15" dirty="0">
                          <a:solidFill>
                            <a:schemeClr val="tx1">
                              <a:lumMod val="50000"/>
                              <a:lumOff val="50000"/>
                            </a:schemeClr>
                          </a:solidFill>
                          <a:latin typeface="Arial"/>
                          <a:cs typeface="Arial"/>
                        </a:rPr>
                        <a:t>w</a:t>
                      </a:r>
                      <a:r>
                        <a:rPr lang="en-GB" sz="3600" b="0" spc="0" dirty="0">
                          <a:solidFill>
                            <a:schemeClr val="tx1">
                              <a:lumMod val="50000"/>
                              <a:lumOff val="50000"/>
                            </a:schemeClr>
                          </a:solidFill>
                          <a:latin typeface="Arial"/>
                          <a:cs typeface="Arial"/>
                        </a:rPr>
                        <a:t>ood</a:t>
                      </a:r>
                      <a:r>
                        <a:rPr lang="en-GB" sz="3600" b="0" spc="5" dirty="0">
                          <a:solidFill>
                            <a:schemeClr val="tx1">
                              <a:lumMod val="50000"/>
                              <a:lumOff val="50000"/>
                            </a:schemeClr>
                          </a:solidFill>
                          <a:latin typeface="Arial"/>
                          <a:cs typeface="Arial"/>
                        </a:rPr>
                        <a:t>s</a:t>
                      </a:r>
                      <a:r>
                        <a:rPr lang="en-GB" sz="3600" b="0" spc="0" dirty="0">
                          <a:solidFill>
                            <a:schemeClr val="tx1">
                              <a:lumMod val="50000"/>
                              <a:lumOff val="50000"/>
                            </a:schemeClr>
                          </a:solidFill>
                          <a:latin typeface="Arial"/>
                          <a:cs typeface="Arial"/>
                        </a:rPr>
                        <a:t>.</a:t>
                      </a:r>
                      <a:endParaRPr lang="en-GB" sz="3600" b="0" dirty="0">
                        <a:solidFill>
                          <a:schemeClr val="tx1">
                            <a:lumMod val="50000"/>
                            <a:lumOff val="50000"/>
                          </a:schemeClr>
                        </a:solidFill>
                        <a:latin typeface="Arial"/>
                        <a:cs typeface="Arial"/>
                      </a:endParaRPr>
                    </a:p>
                  </a:txBody>
                  <a:tcPr/>
                </a:tc>
                <a:extLst>
                  <a:ext uri="{0D108BD9-81ED-4DB2-BD59-A6C34878D82A}">
                    <a16:rowId xmlns:a16="http://schemas.microsoft.com/office/drawing/2014/main" val="3298723066"/>
                  </a:ext>
                </a:extLst>
              </a:tr>
            </a:tbl>
          </a:graphicData>
        </a:graphic>
      </p:graphicFrame>
      <p:sp>
        <p:nvSpPr>
          <p:cNvPr id="7" name="object 11">
            <a:extLst>
              <a:ext uri="{FF2B5EF4-FFF2-40B4-BE49-F238E27FC236}">
                <a16:creationId xmlns:a16="http://schemas.microsoft.com/office/drawing/2014/main" id="{98A29AE4-E1AB-4965-972D-85F0B02EC75D}"/>
              </a:ext>
            </a:extLst>
          </p:cNvPr>
          <p:cNvSpPr/>
          <p:nvPr/>
        </p:nvSpPr>
        <p:spPr>
          <a:xfrm>
            <a:off x="14344277" y="2909045"/>
            <a:ext cx="3978894" cy="3262789"/>
          </a:xfrm>
          <a:prstGeom prst="rect">
            <a:avLst/>
          </a:prstGeom>
          <a:blipFill>
            <a:blip r:embed="rId2" cstate="print"/>
            <a:stretch>
              <a:fillRect/>
            </a:stretch>
          </a:blipFill>
        </p:spPr>
        <p:txBody>
          <a:bodyPr wrap="square" lIns="0" tIns="0" rIns="0" bIns="0" rtlCol="0">
            <a:noAutofit/>
          </a:bodyPr>
          <a:lstStyle/>
          <a:p>
            <a:endParaRPr/>
          </a:p>
        </p:txBody>
      </p:sp>
      <p:sp>
        <p:nvSpPr>
          <p:cNvPr id="9"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Conversion</a:t>
            </a:r>
            <a:endParaRPr sz="6600" b="1" spc="966" dirty="0">
              <a:solidFill>
                <a:srgbClr val="C0D119"/>
              </a:solidFill>
              <a:latin typeface="Arial" panose="020B0604020202020204" pitchFamily="34" charset="0"/>
              <a:cs typeface="Arial" panose="020B0604020202020204" pitchFamily="34" charset="0"/>
            </a:endParaRPr>
          </a:p>
        </p:txBody>
      </p:sp>
      <p:sp>
        <p:nvSpPr>
          <p:cNvPr id="10"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27562703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38513" y="4483476"/>
            <a:ext cx="9633857" cy="3328111"/>
          </a:xfrm>
          <a:prstGeom prst="roundRect">
            <a:avLst/>
          </a:prstGeom>
          <a:solidFill>
            <a:srgbClr val="C0D119"/>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3FEE7A38-8957-4C6C-BC2E-F398C4016782}"/>
              </a:ext>
            </a:extLst>
          </p:cNvPr>
          <p:cNvSpPr/>
          <p:nvPr/>
        </p:nvSpPr>
        <p:spPr>
          <a:xfrm>
            <a:off x="1603722" y="3374338"/>
            <a:ext cx="22780278" cy="9751387"/>
          </a:xfrm>
          <a:prstGeom prst="rect">
            <a:avLst/>
          </a:prstGeom>
        </p:spPr>
        <p:txBody>
          <a:bodyPr wrap="square">
            <a:spAutoFit/>
          </a:bodyPr>
          <a:lstStyle/>
          <a:p>
            <a:pPr marL="12700" marR="26034" algn="l">
              <a:lnSpc>
                <a:spcPct val="100000"/>
              </a:lnSpc>
              <a:spcBef>
                <a:spcPts val="105"/>
              </a:spcBef>
            </a:pP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Timber takes in moisture from a damp atmosphere but gives it up in a dry one.</a:t>
            </a:r>
            <a:endParaRPr lang="en-GB" sz="4000" dirty="0" smtClean="0">
              <a:solidFill>
                <a:schemeClr val="tx1">
                  <a:lumMod val="50000"/>
                  <a:lumOff val="50000"/>
                </a:schemeClr>
              </a:solidFill>
              <a:latin typeface="Arial" panose="020B0604020202020204" pitchFamily="34" charset="0"/>
              <a:cs typeface="Arial" panose="020B0604020202020204" pitchFamily="34" charset="0"/>
            </a:endParaRPr>
          </a:p>
          <a:p>
            <a:pPr algn="l">
              <a:lnSpc>
                <a:spcPts val="950"/>
              </a:lnSpc>
              <a:spcBef>
                <a:spcPts val="9"/>
              </a:spcBef>
            </a:pPr>
            <a:endParaRPr lang="en-GB" sz="4000" dirty="0" smtClean="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dirty="0" smtClean="0">
              <a:solidFill>
                <a:schemeClr val="tx1">
                  <a:lumMod val="50000"/>
                  <a:lumOff val="50000"/>
                </a:schemeClr>
              </a:solidFill>
              <a:latin typeface="Arial" panose="020B0604020202020204" pitchFamily="34" charset="0"/>
              <a:cs typeface="Arial" panose="020B0604020202020204" pitchFamily="34" charset="0"/>
            </a:endParaRPr>
          </a:p>
          <a:p>
            <a:pPr marL="12700" algn="l">
              <a:lnSpc>
                <a:spcPct val="100000"/>
              </a:lnSpc>
            </a:pPr>
            <a:r>
              <a:rPr lang="en-GB" sz="4000" b="1" spc="-5" dirty="0" smtClean="0">
                <a:solidFill>
                  <a:schemeClr val="tx1">
                    <a:lumMod val="50000"/>
                    <a:lumOff val="50000"/>
                  </a:schemeClr>
                </a:solidFill>
                <a:latin typeface="Arial" panose="020B0604020202020204" pitchFamily="34" charset="0"/>
                <a:cs typeface="Arial" panose="020B0604020202020204" pitchFamily="34" charset="0"/>
              </a:rPr>
              <a:t>Disadvantages</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 of unseasoned timber</a:t>
            </a:r>
            <a:r>
              <a:rPr lang="en-GB" sz="4000" dirty="0" smtClean="0">
                <a:solidFill>
                  <a:schemeClr val="tx1">
                    <a:lumMod val="50000"/>
                    <a:lumOff val="50000"/>
                  </a:schemeClr>
                </a:solidFill>
                <a:latin typeface="Arial" panose="020B0604020202020204" pitchFamily="34" charset="0"/>
                <a:cs typeface="Arial" panose="020B0604020202020204" pitchFamily="34" charset="0"/>
              </a:rPr>
              <a:t>:</a:t>
            </a:r>
          </a:p>
          <a:p>
            <a:pPr marL="317500" marR="1831339" algn="l">
              <a:lnSpc>
                <a:spcPct val="100000"/>
              </a:lnSpc>
              <a:spcBef>
                <a:spcPts val="210"/>
              </a:spcBef>
            </a:pPr>
            <a:endParaRPr lang="en-GB" sz="4000" dirty="0" smtClean="0">
              <a:solidFill>
                <a:schemeClr val="tx1">
                  <a:lumMod val="50000"/>
                  <a:lumOff val="50000"/>
                </a:schemeClr>
              </a:solidFill>
              <a:latin typeface="Arial" panose="020B0604020202020204" pitchFamily="34" charset="0"/>
              <a:cs typeface="Arial" panose="020B0604020202020204" pitchFamily="34" charset="0"/>
            </a:endParaRPr>
          </a:p>
          <a:p>
            <a:pPr marL="774700" marR="1831339" indent="-457200" algn="l">
              <a:lnSpc>
                <a:spcPct val="100000"/>
              </a:lnSpc>
              <a:spcBef>
                <a:spcPts val="210"/>
              </a:spcBef>
              <a:buFont typeface="Arial" panose="020B0604020202020204" pitchFamily="34" charset="0"/>
              <a:buChar char="•"/>
            </a:pPr>
            <a:r>
              <a:rPr lang="en-GB" sz="4000" spc="-5" dirty="0" smtClean="0">
                <a:solidFill>
                  <a:schemeClr val="tx1">
                    <a:lumMod val="50000"/>
                    <a:lumOff val="50000"/>
                  </a:schemeClr>
                </a:solidFill>
                <a:latin typeface="Arial" panose="020B0604020202020204" pitchFamily="34" charset="0"/>
                <a:cs typeface="Arial" panose="020B0604020202020204" pitchFamily="34" charset="0"/>
              </a:rPr>
              <a:t>Damp wood shrinks in dry air</a:t>
            </a: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marL="317500" marR="1831339" algn="l">
              <a:lnSpc>
                <a:spcPct val="100000"/>
              </a:lnSpc>
              <a:spcBef>
                <a:spcPts val="210"/>
              </a:spcBef>
            </a:pP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marL="774700" marR="1831339" indent="-457200" algn="l">
              <a:lnSpc>
                <a:spcPct val="100000"/>
              </a:lnSpc>
              <a:spcBef>
                <a:spcPts val="210"/>
              </a:spcBef>
              <a:buFont typeface="Arial" panose="020B0604020202020204" pitchFamily="34" charset="0"/>
              <a:buChar char="•"/>
            </a:pP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Dry wood swells in damp air</a:t>
            </a:r>
          </a:p>
          <a:p>
            <a:pPr marL="317500" marR="1831339" algn="l">
              <a:lnSpc>
                <a:spcPct val="100000"/>
              </a:lnSpc>
              <a:spcBef>
                <a:spcPts val="210"/>
              </a:spcBef>
            </a:pP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marL="774700" marR="1831339" indent="-457200" algn="l">
              <a:lnSpc>
                <a:spcPct val="100000"/>
              </a:lnSpc>
              <a:spcBef>
                <a:spcPts val="210"/>
              </a:spcBef>
              <a:buFont typeface="Arial" panose="020B0604020202020204" pitchFamily="34" charset="0"/>
              <a:buChar char="•"/>
            </a:pP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Unseasoned green timber will twist, warp and crack</a:t>
            </a:r>
          </a:p>
          <a:p>
            <a:pPr marL="774700" marR="1831339" indent="-457200" algn="l">
              <a:lnSpc>
                <a:spcPct val="100000"/>
              </a:lnSpc>
              <a:spcBef>
                <a:spcPts val="210"/>
              </a:spcBef>
              <a:buFont typeface="Arial" panose="020B0604020202020204" pitchFamily="34" charset="0"/>
              <a:buChar char="•"/>
            </a:pP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dirty="0" smtClean="0">
              <a:solidFill>
                <a:schemeClr val="tx1">
                  <a:lumMod val="50000"/>
                  <a:lumOff val="50000"/>
                </a:schemeClr>
              </a:solidFill>
              <a:latin typeface="Arial" panose="020B0604020202020204" pitchFamily="34" charset="0"/>
              <a:cs typeface="Arial" panose="020B0604020202020204" pitchFamily="34" charset="0"/>
            </a:endParaRPr>
          </a:p>
          <a:p>
            <a:pPr marL="12700" algn="l">
              <a:lnSpc>
                <a:spcPct val="100000"/>
              </a:lnSpc>
            </a:pPr>
            <a:r>
              <a:rPr lang="en-GB" sz="4000" b="1" spc="-5" dirty="0" smtClean="0">
                <a:solidFill>
                  <a:schemeClr val="tx1">
                    <a:lumMod val="50000"/>
                    <a:lumOff val="50000"/>
                  </a:schemeClr>
                </a:solidFill>
                <a:latin typeface="Arial" panose="020B0604020202020204" pitchFamily="34" charset="0"/>
                <a:cs typeface="Arial" panose="020B0604020202020204" pitchFamily="34" charset="0"/>
              </a:rPr>
              <a:t>Advantages</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 of seasoning</a:t>
            </a:r>
            <a:r>
              <a:rPr lang="en-GB" sz="4000" dirty="0" smtClean="0">
                <a:solidFill>
                  <a:schemeClr val="tx1">
                    <a:lumMod val="50000"/>
                    <a:lumOff val="50000"/>
                  </a:schemeClr>
                </a:solidFill>
                <a:latin typeface="Arial" panose="020B0604020202020204" pitchFamily="34" charset="0"/>
                <a:cs typeface="Arial" panose="020B0604020202020204" pitchFamily="34" charset="0"/>
              </a:rPr>
              <a:t>:</a:t>
            </a:r>
          </a:p>
          <a:p>
            <a:pPr marL="317500" marR="1831339" algn="l">
              <a:lnSpc>
                <a:spcPct val="100000"/>
              </a:lnSpc>
              <a:spcBef>
                <a:spcPts val="210"/>
              </a:spcBef>
            </a:pPr>
            <a:endParaRPr lang="en-GB" sz="4000" dirty="0" smtClean="0">
              <a:solidFill>
                <a:schemeClr val="tx1">
                  <a:lumMod val="50000"/>
                  <a:lumOff val="50000"/>
                </a:schemeClr>
              </a:solidFill>
              <a:latin typeface="Arial" panose="020B0604020202020204" pitchFamily="34" charset="0"/>
              <a:cs typeface="Arial" panose="020B0604020202020204" pitchFamily="34" charset="0"/>
            </a:endParaRPr>
          </a:p>
          <a:p>
            <a:pPr marL="889000" marR="1831339" indent="-571500" algn="l">
              <a:lnSpc>
                <a:spcPct val="100000"/>
              </a:lnSpc>
              <a:spcBef>
                <a:spcPts val="210"/>
              </a:spcBef>
              <a:buFont typeface="Arial" panose="020B0604020202020204" pitchFamily="34" charset="0"/>
              <a:buChar char="•"/>
            </a:pPr>
            <a:r>
              <a:rPr lang="en-GB" sz="4000" spc="-5" dirty="0" smtClean="0">
                <a:solidFill>
                  <a:schemeClr val="tx1">
                    <a:lumMod val="50000"/>
                    <a:lumOff val="50000"/>
                  </a:schemeClr>
                </a:solidFill>
                <a:latin typeface="Arial" panose="020B0604020202020204" pitchFamily="34" charset="0"/>
                <a:cs typeface="Arial" panose="020B0604020202020204" pitchFamily="34" charset="0"/>
              </a:rPr>
              <a:t>Timber is more stable and is less likely to warp and crack and it makes it immune from rot and decay</a:t>
            </a: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marL="774700" marR="1831339" indent="-457200" algn="l">
              <a:lnSpc>
                <a:spcPct val="100000"/>
              </a:lnSpc>
              <a:spcBef>
                <a:spcPts val="210"/>
              </a:spcBef>
              <a:buFont typeface="Arial" panose="020B0604020202020204" pitchFamily="34" charset="0"/>
              <a:buChar char="•"/>
            </a:pPr>
            <a:endParaRPr lang="en-GB" sz="2800" spc="-10" dirty="0" smtClean="0">
              <a:solidFill>
                <a:schemeClr val="tx1">
                  <a:lumMod val="50000"/>
                  <a:lumOff val="50000"/>
                </a:schemeClr>
              </a:solidFill>
              <a:latin typeface="Arial" panose="020B0604020202020204" pitchFamily="34" charset="0"/>
              <a:cs typeface="Arial" panose="020B0604020202020204" pitchFamily="34" charset="0"/>
            </a:endParaRPr>
          </a:p>
          <a:p>
            <a:pPr marL="774700" marR="1831339" indent="-457200" algn="l">
              <a:lnSpc>
                <a:spcPct val="100000"/>
              </a:lnSpc>
              <a:spcBef>
                <a:spcPts val="210"/>
              </a:spcBef>
              <a:buFont typeface="Arial" panose="020B0604020202020204" pitchFamily="34" charset="0"/>
              <a:buChar char="•"/>
            </a:pPr>
            <a:endParaRPr lang="en-GB" sz="2800" spc="-1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Shape 14">
            <a:extLst>
              <a:ext uri="{FF2B5EF4-FFF2-40B4-BE49-F238E27FC236}">
                <a16:creationId xmlns:a16="http://schemas.microsoft.com/office/drawing/2014/main" id="{746A49B2-E8FE-4EE2-9CC8-F0AF7ED34749}"/>
              </a:ext>
            </a:extLst>
          </p:cNvPr>
          <p:cNvSpPr/>
          <p:nvPr/>
        </p:nvSpPr>
        <p:spPr>
          <a:xfrm>
            <a:off x="14667652" y="5053957"/>
            <a:ext cx="9204719" cy="2031325"/>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marL="12700" marR="322580" algn="l">
              <a:lnSpc>
                <a:spcPct val="100000"/>
              </a:lnSpc>
            </a:pPr>
            <a:r>
              <a:rPr lang="en-GB" sz="4400" b="1" spc="-10" dirty="0">
                <a:solidFill>
                  <a:schemeClr val="bg1"/>
                </a:solidFill>
                <a:latin typeface="Arial"/>
                <a:cs typeface="Arial"/>
              </a:rPr>
              <a:t>Seasoning</a:t>
            </a:r>
            <a:r>
              <a:rPr lang="en-GB" sz="4400" spc="-10" dirty="0">
                <a:solidFill>
                  <a:schemeClr val="bg1"/>
                </a:solidFill>
                <a:latin typeface="Arial"/>
                <a:cs typeface="Arial"/>
              </a:rPr>
              <a:t> aims to remove excess, unwanted sap and moisture from </a:t>
            </a:r>
            <a:r>
              <a:rPr lang="en-GB" sz="4400" spc="-10" dirty="0" smtClean="0">
                <a:solidFill>
                  <a:schemeClr val="bg1"/>
                </a:solidFill>
                <a:latin typeface="Arial"/>
                <a:cs typeface="Arial"/>
              </a:rPr>
              <a:t>timber</a:t>
            </a:r>
            <a:endParaRPr lang="en-GB" sz="4400" dirty="0">
              <a:solidFill>
                <a:schemeClr val="bg1"/>
              </a:solidFill>
              <a:latin typeface="Arial"/>
              <a:cs typeface="Arial"/>
            </a:endParaRPr>
          </a:p>
        </p:txBody>
      </p:sp>
      <p:sp>
        <p:nvSpPr>
          <p:cNvPr id="7" name="Shape 12"/>
          <p:cNvSpPr/>
          <p:nvPr/>
        </p:nvSpPr>
        <p:spPr>
          <a:xfrm>
            <a:off x="1634732" y="1321808"/>
            <a:ext cx="15206106" cy="1055421"/>
          </a:xfrm>
          <a:prstGeom prst="rect">
            <a:avLst/>
          </a:prstGeom>
          <a:ln w="3175">
            <a:miter lim="400000"/>
          </a:ln>
          <a:extLst>
            <a:ext uri="{C572A759-6A51-4108-AA02-DFA0A04FC94B}">
              <ma14:wrappingTextBoxFlag xmlns="" xmlns:ma14="http://schemas.microsoft.com/office/mac/drawingml/2011/main"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Seasoning</a:t>
            </a:r>
            <a:endParaRPr sz="6600" b="1" spc="966" dirty="0">
              <a:solidFill>
                <a:srgbClr val="C0D119"/>
              </a:solidFill>
              <a:latin typeface="Arial" panose="020B0604020202020204" pitchFamily="34" charset="0"/>
              <a:cs typeface="Arial" panose="020B0604020202020204" pitchFamily="34" charset="0"/>
            </a:endParaRPr>
          </a:p>
        </p:txBody>
      </p:sp>
      <p:sp>
        <p:nvSpPr>
          <p:cNvPr id="9" name="Shape 19"/>
          <p:cNvSpPr/>
          <p:nvPr/>
        </p:nvSpPr>
        <p:spPr>
          <a:xfrm>
            <a:off x="1634732" y="2893933"/>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13250342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BBA9"/>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BBA9"/>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F08080B61B23448525183DDF1ED30B" ma:contentTypeVersion="11" ma:contentTypeDescription="Create a new document." ma:contentTypeScope="" ma:versionID="a70251bd84d9a7e13b4002fef8ec0cff">
  <xsd:schema xmlns:xsd="http://www.w3.org/2001/XMLSchema" xmlns:xs="http://www.w3.org/2001/XMLSchema" xmlns:p="http://schemas.microsoft.com/office/2006/metadata/properties" xmlns:ns2="c554bffb-8dd2-499b-9279-27a0dbbf1401" xmlns:ns3="24f03fcf-b082-447c-85e1-00223c3d10aa" targetNamespace="http://schemas.microsoft.com/office/2006/metadata/properties" ma:root="true" ma:fieldsID="c7f3c640e09fd58b94d7c65c8985bad7" ns2:_="" ns3:_="">
    <xsd:import namespace="c554bffb-8dd2-499b-9279-27a0dbbf1401"/>
    <xsd:import namespace="24f03fcf-b082-447c-85e1-00223c3d10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4bffb-8dd2-499b-9279-27a0dbbf1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03fcf-b082-447c-85e1-00223c3d10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4f03fcf-b082-447c-85e1-00223c3d10aa">
      <UserInfo>
        <DisplayName>Kevin Underwood</DisplayName>
        <AccountId>24</AccountId>
        <AccountType/>
      </UserInfo>
      <UserInfo>
        <DisplayName>Robert Allinson</DisplayName>
        <AccountId>650</AccountId>
        <AccountType/>
      </UserInfo>
      <UserInfo>
        <DisplayName>Tony Batchelor</DisplayName>
        <AccountId>219</AccountId>
        <AccountType/>
      </UserInfo>
      <UserInfo>
        <DisplayName>Lewis Burrows</DisplayName>
        <AccountId>796</AccountId>
        <AccountType/>
      </UserInfo>
    </SharedWithUsers>
  </documentManagement>
</p:properties>
</file>

<file path=customXml/itemProps1.xml><?xml version="1.0" encoding="utf-8"?>
<ds:datastoreItem xmlns:ds="http://schemas.openxmlformats.org/officeDocument/2006/customXml" ds:itemID="{8A395154-BED2-41DE-B215-43B6DC3AD6D7}">
  <ds:schemaRefs>
    <ds:schemaRef ds:uri="http://schemas.microsoft.com/sharepoint/v3/contenttype/forms"/>
  </ds:schemaRefs>
</ds:datastoreItem>
</file>

<file path=customXml/itemProps2.xml><?xml version="1.0" encoding="utf-8"?>
<ds:datastoreItem xmlns:ds="http://schemas.openxmlformats.org/officeDocument/2006/customXml" ds:itemID="{B4265AA4-9CA7-4F45-825A-58731CA0C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4bffb-8dd2-499b-9279-27a0dbbf1401"/>
    <ds:schemaRef ds:uri="24f03fcf-b082-447c-85e1-00223c3d1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3C473C-61DC-419C-871F-EAF2796357EC}">
  <ds:schemaRefs>
    <ds:schemaRef ds:uri="c554bffb-8dd2-499b-9279-27a0dbbf140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4f03fcf-b082-447c-85e1-00223c3d10a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4689</TotalTime>
  <Words>719</Words>
  <Application>Microsoft Office PowerPoint</Application>
  <PresentationFormat>Custom</PresentationFormat>
  <Paragraphs>109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Annifont</vt:lpstr>
      <vt:lpstr>Arial</vt:lpstr>
      <vt:lpstr>Helvetica Light</vt:lpstr>
      <vt:lpstr>Helvetica Neue</vt:lpstr>
      <vt:lpstr>TeX Gyre Adventor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Amanda Chesson</cp:lastModifiedBy>
  <cp:revision>64</cp:revision>
  <dcterms:modified xsi:type="dcterms:W3CDTF">2021-01-15T11:06:03Z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0x010100EAF08080B61B23448525183DDF1ED30B</vt:lpwstr>
  </property>
</Properties>
</file>