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358" r:id="rId7"/>
    <p:sldId id="368" r:id="rId8"/>
    <p:sldId id="369" r:id="rId9"/>
    <p:sldId id="370" r:id="rId10"/>
    <p:sldId id="371" r:id="rId11"/>
    <p:sldId id="372" r:id="rId12"/>
    <p:sldId id="373" r:id="rId13"/>
    <p:sldId id="374" r:id="rId14"/>
  </p:sldIdLst>
  <p:sldSz cx="24384000" cy="13716000"/>
  <p:notesSz cx="6858000" cy="9144000"/>
  <p:defaultTextStyle>
    <a:lvl1pPr algn="ctr" defTabSz="584200">
      <a:defRPr sz="5000">
        <a:latin typeface="+mn-lt"/>
        <a:ea typeface="+mn-ea"/>
        <a:cs typeface="+mn-cs"/>
        <a:sym typeface="Helvetica Light"/>
      </a:defRPr>
    </a:lvl1pPr>
    <a:lvl2pPr indent="228600" algn="ctr" defTabSz="584200">
      <a:defRPr sz="5000">
        <a:latin typeface="+mn-lt"/>
        <a:ea typeface="+mn-ea"/>
        <a:cs typeface="+mn-cs"/>
        <a:sym typeface="Helvetica Light"/>
      </a:defRPr>
    </a:lvl2pPr>
    <a:lvl3pPr indent="457200" algn="ctr" defTabSz="584200">
      <a:defRPr sz="5000">
        <a:latin typeface="+mn-lt"/>
        <a:ea typeface="+mn-ea"/>
        <a:cs typeface="+mn-cs"/>
        <a:sym typeface="Helvetica Light"/>
      </a:defRPr>
    </a:lvl3pPr>
    <a:lvl4pPr indent="685800" algn="ctr" defTabSz="584200">
      <a:defRPr sz="5000">
        <a:latin typeface="+mn-lt"/>
        <a:ea typeface="+mn-ea"/>
        <a:cs typeface="+mn-cs"/>
        <a:sym typeface="Helvetica Light"/>
      </a:defRPr>
    </a:lvl4pPr>
    <a:lvl5pPr indent="914400" algn="ctr" defTabSz="584200">
      <a:defRPr sz="5000">
        <a:latin typeface="+mn-lt"/>
        <a:ea typeface="+mn-ea"/>
        <a:cs typeface="+mn-cs"/>
        <a:sym typeface="Helvetica Light"/>
      </a:defRPr>
    </a:lvl5pPr>
    <a:lvl6pPr indent="1143000" algn="ctr" defTabSz="584200">
      <a:defRPr sz="5000">
        <a:latin typeface="+mn-lt"/>
        <a:ea typeface="+mn-ea"/>
        <a:cs typeface="+mn-cs"/>
        <a:sym typeface="Helvetica Light"/>
      </a:defRPr>
    </a:lvl6pPr>
    <a:lvl7pPr indent="1371600" algn="ctr" defTabSz="584200">
      <a:defRPr sz="5000">
        <a:latin typeface="+mn-lt"/>
        <a:ea typeface="+mn-ea"/>
        <a:cs typeface="+mn-cs"/>
        <a:sym typeface="Helvetica Light"/>
      </a:defRPr>
    </a:lvl7pPr>
    <a:lvl8pPr indent="1600200" algn="ctr" defTabSz="584200">
      <a:defRPr sz="5000">
        <a:latin typeface="+mn-lt"/>
        <a:ea typeface="+mn-ea"/>
        <a:cs typeface="+mn-cs"/>
        <a:sym typeface="Helvetica Light"/>
      </a:defRPr>
    </a:lvl8pPr>
    <a:lvl9pPr indent="1828800" algn="ctr" defTabSz="584200">
      <a:defRPr sz="50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848"/>
    <a:srgbClr val="C0D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704"/>
  </p:normalViewPr>
  <p:slideViewPr>
    <p:cSldViewPr snapToGrid="0" snapToObjects="1">
      <p:cViewPr varScale="1">
        <p:scale>
          <a:sx n="44" d="100"/>
          <a:sy n="44" d="100"/>
        </p:scale>
        <p:origin x="115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" name="Shape 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93229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30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2C437BE-B103-4A4A-97D1-B611C34C2877}"/>
              </a:ext>
            </a:extLst>
          </p:cNvPr>
          <p:cNvSpPr/>
          <p:nvPr userDrawn="1"/>
        </p:nvSpPr>
        <p:spPr>
          <a:xfrm>
            <a:off x="0" y="12768348"/>
            <a:ext cx="24384000" cy="943883"/>
          </a:xfrm>
          <a:prstGeom prst="rect">
            <a:avLst/>
          </a:prstGeom>
          <a:solidFill>
            <a:srgbClr val="C0D119"/>
          </a:solidFill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979" tIns="69979" rIns="69979" bIns="6997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nnifont" panose="020B0603050302020204" pitchFamily="34" charset="0"/>
                <a:ea typeface="+mn-ea"/>
                <a:cs typeface="+mn-cs"/>
                <a:sym typeface="Helvetica Light"/>
              </a:rPr>
              <a:t>																																			</a:t>
            </a:r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nnifont" panose="020B0603050302020204" pitchFamily="34" charset="0"/>
                <a:ea typeface="+mn-ea"/>
                <a:cs typeface="+mn-cs"/>
                <a:sym typeface="Helvetica Light"/>
              </a:rPr>
              <a:t>        Page  </a:t>
            </a:r>
            <a:fld id="{7E40B53C-4D59-41A6-82A0-3CC300653061}" type="slidenum">
              <a:rPr kumimoji="0" lang="en-GB" sz="32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nnifont" panose="020B0603050302020204" pitchFamily="34" charset="0"/>
                <a:ea typeface="+mn-ea"/>
                <a:cs typeface="+mn-cs"/>
                <a:sym typeface="Helvetica Light"/>
              </a:rPr>
              <a:t>‹#›</a:t>
            </a:fld>
            <a:r>
              <a:rPr kumimoji="0" lang="en-GB" sz="32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nnifont" panose="020B0603050302020204" pitchFamily="34" charset="0"/>
                <a:ea typeface="+mn-ea"/>
                <a:cs typeface="+mn-cs"/>
                <a:sym typeface="Helvetica Light"/>
              </a:rPr>
              <a:t> </a:t>
            </a: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nnifont" panose="020B0603050302020204" pitchFamily="34" charset="0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71E71B22-0A76-435D-B070-B2541D5FB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349" y="257695"/>
            <a:ext cx="3452553" cy="345255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0F8B0-B3A0-40D3-A17A-43B8CA93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5288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63614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ransition spd="med"/>
  <p:hf hdr="0" dt="0"/>
  <p:txStyles>
    <p:titleStyle>
      <a:lvl1pPr algn="ctr" defTabSz="5842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17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1pPr>
      <a:lvl2pPr marL="1061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2pPr>
      <a:lvl3pPr marL="1506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3pPr>
      <a:lvl4pPr marL="1950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4pPr>
      <a:lvl5pPr marL="2395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5pPr>
      <a:lvl6pPr marL="2839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6pPr>
      <a:lvl7pPr marL="3284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7pPr>
      <a:lvl8pPr marL="37288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8pPr>
      <a:lvl9pPr marL="4173361" indent="-617361" defTabSz="584200">
        <a:spcBef>
          <a:spcPts val="4200"/>
        </a:spcBef>
        <a:buSzPct val="75000"/>
        <a:buChar char="•"/>
        <a:defRPr sz="50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D37E7D-3314-415B-AEB8-C19692AEBCD5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C0D119"/>
          </a:solidFill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979" tIns="69979" rIns="69979" bIns="69979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Shape 8"/>
          <p:cNvSpPr/>
          <p:nvPr/>
        </p:nvSpPr>
        <p:spPr>
          <a:xfrm>
            <a:off x="9188995" y="5989443"/>
            <a:ext cx="6006010" cy="15766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9979" tIns="69979" rIns="69979" bIns="69979" anchor="ctr"/>
          <a:lstStyle>
            <a:lvl1pPr>
              <a:defRPr sz="5600" b="1" spc="2632">
                <a:solidFill>
                  <a:srgbClr val="FFFFFF"/>
                </a:solidFill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lvl="0">
              <a:defRPr sz="1800" b="0" spc="0">
                <a:solidFill>
                  <a:srgbClr val="000000"/>
                </a:solidFill>
              </a:defRPr>
            </a:pPr>
            <a:endParaRPr sz="5600" b="1" spc="2632" dirty="0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650B03-3608-4E74-9E40-A553377FA7FF}"/>
              </a:ext>
            </a:extLst>
          </p:cNvPr>
          <p:cNvSpPr/>
          <p:nvPr/>
        </p:nvSpPr>
        <p:spPr>
          <a:xfrm>
            <a:off x="0" y="0"/>
            <a:ext cx="12192000" cy="13716000"/>
          </a:xfrm>
          <a:prstGeom prst="rect">
            <a:avLst/>
          </a:prstGeom>
          <a:solidFill>
            <a:srgbClr val="026848"/>
          </a:solidFill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979" tIns="69979" rIns="69979" bIns="69979" numCol="1" spcCol="38100" rtlCol="0" anchor="ctr">
            <a:spAutoFit/>
          </a:bodyPr>
          <a:lstStyle/>
          <a:p>
            <a:pPr marL="0" marR="0" indent="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0BACC83-A239-4997-887A-25A763636D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993" y="1607951"/>
            <a:ext cx="6006010" cy="60060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7996B5-177A-43C9-9260-ECB83F35A798}"/>
              </a:ext>
            </a:extLst>
          </p:cNvPr>
          <p:cNvSpPr txBox="1"/>
          <p:nvPr/>
        </p:nvSpPr>
        <p:spPr>
          <a:xfrm>
            <a:off x="1543049" y="9022409"/>
            <a:ext cx="21297902" cy="161865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9979" tIns="69979" rIns="69979" bIns="69979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9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Particle Board Manufacture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81240" y="3347210"/>
            <a:ext cx="15206106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Dimensioning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0FF870F7-93DD-4963-9A26-0079FD608C96}"/>
              </a:ext>
            </a:extLst>
          </p:cNvPr>
          <p:cNvSpPr/>
          <p:nvPr/>
        </p:nvSpPr>
        <p:spPr>
          <a:xfrm>
            <a:off x="12192000" y="5723557"/>
            <a:ext cx="9590692" cy="30777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edges of the board are trimmed and the board cut </a:t>
            </a:r>
            <a:r>
              <a:rPr lang="en-GB" sz="4000" spc="-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into </a:t>
            </a:r>
            <a:r>
              <a:rPr lang="en-GB" sz="4000" spc="-5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large panels </a:t>
            </a:r>
            <a:r>
              <a:rPr lang="en-GB" sz="40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before </a:t>
            </a: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being cooled, sanded and packed for storage in the </a:t>
            </a:r>
            <a:r>
              <a:rPr lang="en-GB" sz="40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warehouse.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B57D225-FCEB-4B92-BA40-8F20BA818F07}"/>
              </a:ext>
            </a:extLst>
          </p:cNvPr>
          <p:cNvSpPr/>
          <p:nvPr/>
        </p:nvSpPr>
        <p:spPr>
          <a:xfrm>
            <a:off x="2304185" y="4775274"/>
            <a:ext cx="8221906" cy="616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9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619101" y="3196718"/>
            <a:ext cx="17741562" cy="3939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GB" sz="3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Essentially</a:t>
            </a:r>
            <a:r>
              <a:rPr lang="en-GB" sz="3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particleboard (sometimes referred to as ‘chipboard’) is a type of manufactured </a:t>
            </a:r>
            <a:r>
              <a:rPr lang="en-GB" sz="3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wood </a:t>
            </a:r>
            <a:r>
              <a:rPr lang="en-GB" sz="3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made from compressed wood particles. </a:t>
            </a:r>
            <a:r>
              <a:rPr lang="en-GB" sz="3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It is made from a combination of post recycled consumer wood – such as planer shavings, offcuts or sawdust –mixed with resin which are formed into boards by curing in a heat press.</a:t>
            </a: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80CA25-6272-488D-B4E7-D9F8E3E27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965" y="5721773"/>
            <a:ext cx="17793900" cy="7117559"/>
          </a:xfrm>
          <a:prstGeom prst="rect">
            <a:avLst/>
          </a:prstGeom>
        </p:spPr>
      </p:pic>
      <p:sp>
        <p:nvSpPr>
          <p:cNvPr id="8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Description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32819" y="3389652"/>
            <a:ext cx="15206106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Collection 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 raw materials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90DAC9E7-AA4F-4EBB-9DBD-06CDF9143A84}"/>
              </a:ext>
            </a:extLst>
          </p:cNvPr>
          <p:cNvSpPr/>
          <p:nvPr/>
        </p:nvSpPr>
        <p:spPr>
          <a:xfrm>
            <a:off x="1732819" y="9292710"/>
            <a:ext cx="6309290" cy="2462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Roundwood logs are brought in by lorry from surrounding forests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A0FFAAD0-1597-4856-9EB7-41AA4D305A39}"/>
              </a:ext>
            </a:extLst>
          </p:cNvPr>
          <p:cNvSpPr/>
          <p:nvPr/>
        </p:nvSpPr>
        <p:spPr>
          <a:xfrm>
            <a:off x="8891238" y="9271410"/>
            <a:ext cx="5563316" cy="1846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Recycled wood is also brought in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Shape 14">
            <a:extLst>
              <a:ext uri="{FF2B5EF4-FFF2-40B4-BE49-F238E27FC236}">
                <a16:creationId xmlns:a16="http://schemas.microsoft.com/office/drawing/2014/main" id="{3CCFD20F-CC27-4969-9E02-93AE872072A5}"/>
              </a:ext>
            </a:extLst>
          </p:cNvPr>
          <p:cNvSpPr/>
          <p:nvPr/>
        </p:nvSpPr>
        <p:spPr>
          <a:xfrm>
            <a:off x="16341890" y="9271410"/>
            <a:ext cx="5955401" cy="18466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Saw dust from local sawmills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83CF0233-90A0-4CAA-AFB1-9BC159AB2F65}"/>
              </a:ext>
            </a:extLst>
          </p:cNvPr>
          <p:cNvSpPr/>
          <p:nvPr/>
        </p:nvSpPr>
        <p:spPr>
          <a:xfrm>
            <a:off x="1732819" y="5643831"/>
            <a:ext cx="4530785" cy="3398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7EF7377F-3508-4E72-83BC-03BE3BDE83EF}"/>
              </a:ext>
            </a:extLst>
          </p:cNvPr>
          <p:cNvSpPr/>
          <p:nvPr/>
        </p:nvSpPr>
        <p:spPr>
          <a:xfrm>
            <a:off x="8891238" y="5483556"/>
            <a:ext cx="4823019" cy="361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FE61C76E-E784-4A36-AA51-E05EA4A2EC91}"/>
              </a:ext>
            </a:extLst>
          </p:cNvPr>
          <p:cNvSpPr/>
          <p:nvPr/>
        </p:nvSpPr>
        <p:spPr>
          <a:xfrm>
            <a:off x="16341891" y="5424746"/>
            <a:ext cx="4822994" cy="3617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794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94947" y="3412236"/>
            <a:ext cx="15206106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Preparation 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 recycled wood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90DAC9E7-AA4F-4EBB-9DBD-06CDF9143A84}"/>
              </a:ext>
            </a:extLst>
          </p:cNvPr>
          <p:cNvSpPr/>
          <p:nvPr/>
        </p:nvSpPr>
        <p:spPr>
          <a:xfrm>
            <a:off x="1796440" y="9257210"/>
            <a:ext cx="9653098" cy="2462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roundwood logs are fed into a machine to remove bark and any grit/sand stuck to it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0FF870F7-93DD-4963-9A26-0079FD608C96}"/>
              </a:ext>
            </a:extLst>
          </p:cNvPr>
          <p:cNvSpPr/>
          <p:nvPr/>
        </p:nvSpPr>
        <p:spPr>
          <a:xfrm>
            <a:off x="13682424" y="9210081"/>
            <a:ext cx="9590692" cy="2462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Logs are fed into the flaker machine and are shaved or cut to make wood flakes, chips and shavings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D416AC18-9AFA-4569-B46A-F03B751DF674}"/>
              </a:ext>
            </a:extLst>
          </p:cNvPr>
          <p:cNvSpPr/>
          <p:nvPr/>
        </p:nvSpPr>
        <p:spPr>
          <a:xfrm>
            <a:off x="1796440" y="4520232"/>
            <a:ext cx="8769960" cy="44896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9BB190BD-8427-43B5-98C0-4AEFA67E6CA0}"/>
              </a:ext>
            </a:extLst>
          </p:cNvPr>
          <p:cNvSpPr/>
          <p:nvPr/>
        </p:nvSpPr>
        <p:spPr>
          <a:xfrm>
            <a:off x="13682424" y="4520232"/>
            <a:ext cx="8745776" cy="4466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9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8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94947" y="3357604"/>
            <a:ext cx="15206106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Preparation 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of roundwood logs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90DAC9E7-AA4F-4EBB-9DBD-06CDF9143A84}"/>
              </a:ext>
            </a:extLst>
          </p:cNvPr>
          <p:cNvSpPr/>
          <p:nvPr/>
        </p:nvSpPr>
        <p:spPr>
          <a:xfrm>
            <a:off x="1794947" y="8528817"/>
            <a:ext cx="10459182" cy="3139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recycled wood is fed into Mill, which smashes the wood into woodchips with revolving metal hammers and discards all other waste products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0FF870F7-93DD-4963-9A26-0079FD608C96}"/>
              </a:ext>
            </a:extLst>
          </p:cNvPr>
          <p:cNvSpPr/>
          <p:nvPr/>
        </p:nvSpPr>
        <p:spPr>
          <a:xfrm>
            <a:off x="13680931" y="8481688"/>
            <a:ext cx="9590692" cy="3139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Woodchips are passed up a conveyor and the metal, plastics and rags removed from the woodchips. A large magnet is used to remove the </a:t>
            </a:r>
            <a:r>
              <a:rPr lang="en-GB" sz="40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metal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88FF6EE9-4D0B-42D1-8235-202BB56211BF}"/>
              </a:ext>
            </a:extLst>
          </p:cNvPr>
          <p:cNvSpPr/>
          <p:nvPr/>
        </p:nvSpPr>
        <p:spPr>
          <a:xfrm>
            <a:off x="1794947" y="4267200"/>
            <a:ext cx="8288853" cy="3955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C719DD2E-4DB8-467B-9693-C1611F36F895}"/>
              </a:ext>
            </a:extLst>
          </p:cNvPr>
          <p:cNvSpPr/>
          <p:nvPr/>
        </p:nvSpPr>
        <p:spPr>
          <a:xfrm>
            <a:off x="13680931" y="4465600"/>
            <a:ext cx="8137669" cy="37567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1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94947" y="3256004"/>
            <a:ext cx="15206106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Drying 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chips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90DAC9E7-AA4F-4EBB-9DBD-06CDF9143A84}"/>
              </a:ext>
            </a:extLst>
          </p:cNvPr>
          <p:cNvSpPr/>
          <p:nvPr/>
        </p:nvSpPr>
        <p:spPr>
          <a:xfrm>
            <a:off x="1920073" y="8037260"/>
            <a:ext cx="5591053" cy="4308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Woodchips from the recycled timber and logs are dried in a big drum by hot air produced from burning the very fine waste wood dust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0FF870F7-93DD-4963-9A26-0079FD608C96}"/>
              </a:ext>
            </a:extLst>
          </p:cNvPr>
          <p:cNvSpPr/>
          <p:nvPr/>
        </p:nvSpPr>
        <p:spPr>
          <a:xfrm>
            <a:off x="17874772" y="8037260"/>
            <a:ext cx="5772628" cy="24622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Removes the pollutants and dust from the wood drying </a:t>
            </a:r>
            <a:r>
              <a:rPr lang="en-GB" sz="40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process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67B46F27-FC95-4FA3-A6C9-7473E290BB91}"/>
              </a:ext>
            </a:extLst>
          </p:cNvPr>
          <p:cNvSpPr/>
          <p:nvPr/>
        </p:nvSpPr>
        <p:spPr>
          <a:xfrm>
            <a:off x="18099211" y="4125565"/>
            <a:ext cx="5014789" cy="3350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2B698A07-AFBE-4AB1-9FF1-384CC4391D11}"/>
              </a:ext>
            </a:extLst>
          </p:cNvPr>
          <p:cNvSpPr/>
          <p:nvPr/>
        </p:nvSpPr>
        <p:spPr>
          <a:xfrm>
            <a:off x="9982195" y="8037260"/>
            <a:ext cx="5123086" cy="3139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Birds eye view into the burning chamber which creates the heat to dry the wood chips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6536AF8E-0588-4AE4-9A0B-ACDBE42DB39C}"/>
              </a:ext>
            </a:extLst>
          </p:cNvPr>
          <p:cNvSpPr/>
          <p:nvPr/>
        </p:nvSpPr>
        <p:spPr>
          <a:xfrm>
            <a:off x="9982195" y="4284517"/>
            <a:ext cx="4876805" cy="35110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71F3DD2E-E9AA-4AC2-9E7C-71696D712B1C}"/>
              </a:ext>
            </a:extLst>
          </p:cNvPr>
          <p:cNvSpPr/>
          <p:nvPr/>
        </p:nvSpPr>
        <p:spPr>
          <a:xfrm>
            <a:off x="1920073" y="4268932"/>
            <a:ext cx="4702169" cy="3526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0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018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94947" y="3133966"/>
            <a:ext cx="15206106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Mixing 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chips with synthetic resin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0FF870F7-93DD-4963-9A26-0079FD608C96}"/>
              </a:ext>
            </a:extLst>
          </p:cNvPr>
          <p:cNvSpPr/>
          <p:nvPr/>
        </p:nvSpPr>
        <p:spPr>
          <a:xfrm>
            <a:off x="11861800" y="6715707"/>
            <a:ext cx="9590692" cy="3139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wood chips are now mixed with glue and wax. The glue is used to bond the chips together and the wax makes the chipboard water </a:t>
            </a:r>
            <a:r>
              <a:rPr lang="en-GB" sz="40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resistant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38541FD6-1A98-49E1-A36A-532CEA9254AB}"/>
              </a:ext>
            </a:extLst>
          </p:cNvPr>
          <p:cNvSpPr/>
          <p:nvPr/>
        </p:nvSpPr>
        <p:spPr>
          <a:xfrm>
            <a:off x="2639021" y="5297069"/>
            <a:ext cx="7966441" cy="5976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40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94947" y="3179102"/>
            <a:ext cx="15206106" cy="10464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Pressing </a:t>
            </a:r>
            <a:r>
              <a:rPr lang="en-GB" sz="40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chips</a:t>
            </a:r>
            <a:endParaRPr lang="en-GB" sz="4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0FF870F7-93DD-4963-9A26-0079FD608C96}"/>
              </a:ext>
            </a:extLst>
          </p:cNvPr>
          <p:cNvSpPr/>
          <p:nvPr/>
        </p:nvSpPr>
        <p:spPr>
          <a:xfrm>
            <a:off x="11861800" y="6202491"/>
            <a:ext cx="9590692" cy="31393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The wood chips are now ready for pressing and are fed into a forming station and then into a conveyor belt called a forming </a:t>
            </a:r>
            <a:r>
              <a:rPr lang="en-GB" sz="4000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line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564D322-D573-465A-B7EE-05DCF6A2988D}"/>
              </a:ext>
            </a:extLst>
          </p:cNvPr>
          <p:cNvSpPr/>
          <p:nvPr/>
        </p:nvSpPr>
        <p:spPr>
          <a:xfrm>
            <a:off x="2412633" y="4770500"/>
            <a:ext cx="8005274" cy="6003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8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964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794947" y="3321810"/>
            <a:ext cx="15206106" cy="11079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400" b="1" spc="-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Applying </a:t>
            </a:r>
            <a:r>
              <a:rPr lang="en-GB" sz="4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heat to press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0FF870F7-93DD-4963-9A26-0079FD608C96}"/>
              </a:ext>
            </a:extLst>
          </p:cNvPr>
          <p:cNvSpPr/>
          <p:nvPr/>
        </p:nvSpPr>
        <p:spPr>
          <a:xfrm>
            <a:off x="12192000" y="5950274"/>
            <a:ext cx="9590692" cy="35086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700" marR="12700" algn="l">
              <a:lnSpc>
                <a:spcPct val="100000"/>
              </a:lnSpc>
            </a:pPr>
            <a:r>
              <a:rPr lang="en-GB" sz="4000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From the forming line the chipboard moves to a pressing plant where the moisture is driven off and board is pressed at high temperature and pressure in the main process.</a:t>
            </a:r>
            <a:endParaRPr lang="en-GB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marL="12700" marR="12700" algn="l">
              <a:lnSpc>
                <a:spcPct val="100000"/>
              </a:lnSpc>
            </a:pPr>
            <a:endParaRPr lang="en-GB" sz="2800" dirty="0">
              <a:latin typeface="Arial"/>
              <a:cs typeface="Arial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8B57D225-FCEB-4B92-BA40-8F20BA818F07}"/>
              </a:ext>
            </a:extLst>
          </p:cNvPr>
          <p:cNvSpPr/>
          <p:nvPr/>
        </p:nvSpPr>
        <p:spPr>
          <a:xfrm>
            <a:off x="2304185" y="4775274"/>
            <a:ext cx="8221906" cy="61664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Shape 12"/>
          <p:cNvSpPr/>
          <p:nvPr/>
        </p:nvSpPr>
        <p:spPr>
          <a:xfrm>
            <a:off x="1794947" y="921872"/>
            <a:ext cx="15206106" cy="11569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69979" tIns="69979" rIns="69979" bIns="69979" anchor="ctr">
            <a:spAutoFit/>
          </a:bodyPr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1800" b="0" spc="0"/>
            </a:pPr>
            <a:r>
              <a:rPr lang="en-GB" sz="6600" b="1" spc="966" dirty="0" smtClean="0">
                <a:solidFill>
                  <a:srgbClr val="C0D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Board Manufacture</a:t>
            </a:r>
            <a:endParaRPr sz="6600" b="1" spc="966" dirty="0">
              <a:solidFill>
                <a:srgbClr val="C0D1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19"/>
          <p:cNvSpPr/>
          <p:nvPr/>
        </p:nvSpPr>
        <p:spPr>
          <a:xfrm>
            <a:off x="1794947" y="2544780"/>
            <a:ext cx="9654591" cy="89364"/>
          </a:xfrm>
          <a:prstGeom prst="rect">
            <a:avLst/>
          </a:prstGeom>
          <a:solidFill>
            <a:srgbClr val="026848"/>
          </a:solidFill>
          <a:ln w="3175">
            <a:miter lim="400000"/>
          </a:ln>
        </p:spPr>
        <p:txBody>
          <a:bodyPr lIns="69979" tIns="69979" rIns="69979" bIns="69979" anchor="ctr"/>
          <a:lstStyle>
            <a:lvl1pPr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5842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lvl="0" algn="l">
              <a:defRPr sz="32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0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BBA9"/>
        </a:solidFill>
        <a:ln w="3175" cap="flat">
          <a:noFill/>
          <a:miter lim="400000"/>
        </a:ln>
        <a:effectLst/>
      </a:spPr>
      <a:bodyPr rot="0" spcFirstLastPara="1" vertOverflow="overflow" horzOverflow="overflow" vert="horz" wrap="square" lIns="69979" tIns="69979" rIns="69979" bIns="69979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69979" tIns="69979" rIns="69979" bIns="69979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5BBA9"/>
        </a:solidFill>
        <a:ln w="3175" cap="flat">
          <a:noFill/>
          <a:miter lim="400000"/>
        </a:ln>
        <a:effectLst/>
      </a:spPr>
      <a:bodyPr rot="0" spcFirstLastPara="1" vertOverflow="overflow" horzOverflow="overflow" vert="horz" wrap="square" lIns="69979" tIns="69979" rIns="69979" bIns="69979" numCol="1" spcCol="38100" rtlCol="0" anchor="ctr">
        <a:spAutoFit/>
      </a:bodyPr>
      <a:lstStyle>
        <a:defPPr marL="0" marR="0" indent="0" algn="l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</a:spPr>
      <a:bodyPr rot="0" spcFirstLastPara="1" vertOverflow="overflow" horzOverflow="overflow" vert="horz" wrap="square" lIns="69979" tIns="69979" rIns="69979" bIns="69979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4f03fcf-b082-447c-85e1-00223c3d10aa">
      <UserInfo>
        <DisplayName>Kevin Underwood</DisplayName>
        <AccountId>24</AccountId>
        <AccountType/>
      </UserInfo>
      <UserInfo>
        <DisplayName>Tony Batchelor</DisplayName>
        <AccountId>219</AccountId>
        <AccountType/>
      </UserInfo>
      <UserInfo>
        <DisplayName>Helen Hewitt</DisplayName>
        <AccountId>305</AccountId>
        <AccountType/>
      </UserInfo>
      <UserInfo>
        <DisplayName>Robert Allinson</DisplayName>
        <AccountId>650</AccountId>
        <AccountType/>
      </UserInfo>
      <UserInfo>
        <DisplayName>Lewis Burrows</DisplayName>
        <AccountId>796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08080B61B23448525183DDF1ED30B" ma:contentTypeVersion="11" ma:contentTypeDescription="Create a new document." ma:contentTypeScope="" ma:versionID="a70251bd84d9a7e13b4002fef8ec0cff">
  <xsd:schema xmlns:xsd="http://www.w3.org/2001/XMLSchema" xmlns:xs="http://www.w3.org/2001/XMLSchema" xmlns:p="http://schemas.microsoft.com/office/2006/metadata/properties" xmlns:ns2="c554bffb-8dd2-499b-9279-27a0dbbf1401" xmlns:ns3="24f03fcf-b082-447c-85e1-00223c3d10aa" targetNamespace="http://schemas.microsoft.com/office/2006/metadata/properties" ma:root="true" ma:fieldsID="c7f3c640e09fd58b94d7c65c8985bad7" ns2:_="" ns3:_="">
    <xsd:import namespace="c554bffb-8dd2-499b-9279-27a0dbbf1401"/>
    <xsd:import namespace="24f03fcf-b082-447c-85e1-00223c3d1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4bffb-8dd2-499b-9279-27a0dbbf1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f03fcf-b082-447c-85e1-00223c3d1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1ECA7E-AE2F-4F1E-8669-860568B0CC0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4f03fcf-b082-447c-85e1-00223c3d10aa"/>
    <ds:schemaRef ds:uri="c554bffb-8dd2-499b-9279-27a0dbbf140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36EF4DF-D217-4386-AE57-69A2D3424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1BD706-1D7F-4779-A68C-A8E35F272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4bffb-8dd2-499b-9279-27a0dbbf1401"/>
    <ds:schemaRef ds:uri="24f03fcf-b082-447c-85e1-00223c3d1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385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Annifont</vt:lpstr>
      <vt:lpstr>Arial</vt:lpstr>
      <vt:lpstr>Helvetica Light</vt:lpstr>
      <vt:lpstr>Helvetica Neue</vt:lpstr>
      <vt:lpstr>Tahoma</vt:lpstr>
      <vt:lpstr>TeX Gyre Adventor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Amanda Chesson</cp:lastModifiedBy>
  <cp:revision>47</cp:revision>
  <dcterms:modified xsi:type="dcterms:W3CDTF">2021-01-14T23:04:17Z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0x010100EAF08080B61B23448525183DDF1ED30B</vt:lpwstr>
  </property>
</Properties>
</file>